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8" r:id="rId3"/>
    <p:sldId id="269" r:id="rId4"/>
    <p:sldId id="262" r:id="rId5"/>
    <p:sldId id="264" r:id="rId6"/>
    <p:sldId id="273" r:id="rId7"/>
    <p:sldId id="265" r:id="rId8"/>
    <p:sldId id="275" r:id="rId9"/>
    <p:sldId id="268" r:id="rId10"/>
    <p:sldId id="267" r:id="rId11"/>
    <p:sldId id="274" r:id="rId12"/>
    <p:sldId id="276" r:id="rId13"/>
    <p:sldId id="266" r:id="rId14"/>
    <p:sldId id="261" r:id="rId15"/>
    <p:sldId id="271" r:id="rId16"/>
    <p:sldId id="270" r:id="rId17"/>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64C2CE-2347-D335-C762-77FC951E0C0D}" v="15" dt="2026-09-15T07:03:43.2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1" autoAdjust="0"/>
    <p:restoredTop sz="94660"/>
  </p:normalViewPr>
  <p:slideViewPr>
    <p:cSldViewPr snapToGrid="0">
      <p:cViewPr varScale="1">
        <p:scale>
          <a:sx n="119" d="100"/>
          <a:sy n="119" d="100"/>
        </p:scale>
        <p:origin x="224" y="3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DD5FDC-ADDC-453E-BBA9-E82B97BA46A3}" type="datetimeFigureOut">
              <a:t>9/22/26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030C01-1CB6-4FF4-A056-540A3C1A3673}" type="slidenum">
              <a:t>‹#›</a:t>
            </a:fld>
            <a:endParaRPr lang="fi-FI"/>
          </a:p>
        </p:txBody>
      </p:sp>
    </p:spTree>
    <p:extLst>
      <p:ext uri="{BB962C8B-B14F-4D97-AF65-F5344CB8AC3E}">
        <p14:creationId xmlns:p14="http://schemas.microsoft.com/office/powerpoint/2010/main" val="3275769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285750" indent="-285750">
              <a:buFont typeface="Calibri,Sans-Serif"/>
              <a:buChar char="-"/>
            </a:pPr>
            <a:r>
              <a:rPr lang="en-US" dirty="0"/>
              <a:t>In this presentation, I will explore the boundary work of publishers of Finnish literature. I am especially focusing on their meanin</a:t>
            </a:r>
            <a:r>
              <a:rPr lang="en-US"/>
              <a:t>g-making</a:t>
            </a:r>
            <a:r>
              <a:rPr lang="en-US" dirty="0"/>
              <a:t> considering author relations. I will show how the ideal of intimate author-editor relationships and the ways of constructing publishing as a work “above the ordinary” lives on in publishers meaning-making. At the same time, the publishers extensively draw boundaries between themselves and the authors, constructing the two groups as fundamentally separated.</a:t>
            </a:r>
            <a:endParaRPr lang="en-US" dirty="0">
              <a:solidFill>
                <a:srgbClr val="444444"/>
              </a:solidFill>
            </a:endParaRPr>
          </a:p>
          <a:p>
            <a:endParaRPr lang="en-US" dirty="0">
              <a:ea typeface="Calibri"/>
              <a:cs typeface="Calibri"/>
            </a:endParaRPr>
          </a:p>
        </p:txBody>
      </p:sp>
      <p:sp>
        <p:nvSpPr>
          <p:cNvPr id="4" name="Dian numeron paikkamerkki 3"/>
          <p:cNvSpPr>
            <a:spLocks noGrp="1"/>
          </p:cNvSpPr>
          <p:nvPr>
            <p:ph type="sldNum" sz="quarter" idx="5"/>
          </p:nvPr>
        </p:nvSpPr>
        <p:spPr/>
        <p:txBody>
          <a:bodyPr/>
          <a:lstStyle/>
          <a:p>
            <a:fld id="{4C030C01-1CB6-4FF4-A056-540A3C1A3673}" type="slidenum">
              <a:rPr lang="fi-FI"/>
              <a:t>1</a:t>
            </a:fld>
            <a:endParaRPr lang="fi-FI"/>
          </a:p>
        </p:txBody>
      </p:sp>
    </p:spTree>
    <p:extLst>
      <p:ext uri="{BB962C8B-B14F-4D97-AF65-F5344CB8AC3E}">
        <p14:creationId xmlns:p14="http://schemas.microsoft.com/office/powerpoint/2010/main" val="11994374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en-US" dirty="0">
              <a:highlight>
                <a:srgbClr val="FFFFFF"/>
              </a:highlight>
              <a:ea typeface="Calibri" panose="020F0502020204030204"/>
              <a:cs typeface="Calibri" panose="020F0502020204030204"/>
            </a:endParaRPr>
          </a:p>
        </p:txBody>
      </p:sp>
      <p:sp>
        <p:nvSpPr>
          <p:cNvPr id="4" name="Dian numeron paikkamerkki 3"/>
          <p:cNvSpPr>
            <a:spLocks noGrp="1"/>
          </p:cNvSpPr>
          <p:nvPr>
            <p:ph type="sldNum" sz="quarter" idx="5"/>
          </p:nvPr>
        </p:nvSpPr>
        <p:spPr/>
        <p:txBody>
          <a:bodyPr/>
          <a:lstStyle/>
          <a:p>
            <a:fld id="{4C030C01-1CB6-4FF4-A056-540A3C1A3673}" type="slidenum">
              <a:t>2</a:t>
            </a:fld>
            <a:endParaRPr lang="fi-FI"/>
          </a:p>
        </p:txBody>
      </p:sp>
    </p:spTree>
    <p:extLst>
      <p:ext uri="{BB962C8B-B14F-4D97-AF65-F5344CB8AC3E}">
        <p14:creationId xmlns:p14="http://schemas.microsoft.com/office/powerpoint/2010/main" val="1080232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171450" indent="-171450">
              <a:buFont typeface="Calibri"/>
              <a:buChar char="-"/>
            </a:pPr>
            <a:r>
              <a:rPr lang="en-US">
                <a:ea typeface="Calibri"/>
                <a:cs typeface="Calibri"/>
              </a:rPr>
              <a:t>The picture here is the last qualitative, scientific research conducted in the field of Finnish publishing studies</a:t>
            </a:r>
            <a:endParaRPr lang="fi-FI"/>
          </a:p>
          <a:p>
            <a:pPr marL="171450" indent="-171450">
              <a:buFont typeface="Calibri"/>
              <a:buChar char="-"/>
            </a:pPr>
            <a:r>
              <a:rPr lang="en-US"/>
              <a:t>Note the modern technology and the smoking cigarette on the table (nobody has smoked indoors in Finland since the early 2000s or so...)</a:t>
            </a:r>
            <a:endParaRPr lang="fi-FI" dirty="0">
              <a:solidFill>
                <a:srgbClr val="444444"/>
              </a:solidFill>
              <a:ea typeface="Calibri" panose="020F0502020204030204"/>
              <a:cs typeface="Calibri" panose="020F0502020204030204"/>
            </a:endParaRPr>
          </a:p>
          <a:p>
            <a:pPr marL="171450" indent="-171450">
              <a:buFont typeface="Calibri"/>
              <a:buChar char="-"/>
            </a:pPr>
            <a:r>
              <a:rPr lang="en-US"/>
              <a:t>So how come the publishing studies has been almost non-existent in the Finnish context?</a:t>
            </a:r>
            <a:endParaRPr lang="en-US" dirty="0">
              <a:solidFill>
                <a:srgbClr val="444444"/>
              </a:solidFill>
              <a:ea typeface="Calibri" panose="020F0502020204030204"/>
              <a:cs typeface="Calibri" panose="020F0502020204030204"/>
            </a:endParaRPr>
          </a:p>
          <a:p>
            <a:pPr marL="171450" indent="-171450">
              <a:buFont typeface="Calibri"/>
              <a:buChar char="-"/>
            </a:pPr>
            <a:r>
              <a:rPr lang="en-US"/>
              <a:t>The main reason might be that there is no such thing as “publishing studies” taught in the Finnish universities and no natural research environment for this vein of study</a:t>
            </a:r>
            <a:endParaRPr lang="en-US" dirty="0">
              <a:solidFill>
                <a:srgbClr val="444444"/>
              </a:solidFill>
              <a:ea typeface="Calibri" panose="020F0502020204030204"/>
              <a:cs typeface="Calibri" panose="020F0502020204030204"/>
            </a:endParaRPr>
          </a:p>
          <a:p>
            <a:pPr marL="171450" indent="-171450">
              <a:buFont typeface="Calibri"/>
              <a:buChar char="-"/>
            </a:pPr>
            <a:r>
              <a:rPr lang="en-US"/>
              <a:t>The lack of formal education affects the whole publishing field as there is no professional education leading to work in the publishing sector.</a:t>
            </a:r>
            <a:endParaRPr lang="en-US" dirty="0">
              <a:solidFill>
                <a:srgbClr val="444444"/>
              </a:solidFill>
              <a:ea typeface="Calibri" panose="020F0502020204030204"/>
              <a:cs typeface="Calibri" panose="020F0502020204030204"/>
            </a:endParaRPr>
          </a:p>
          <a:p>
            <a:pPr marL="171450" indent="-171450">
              <a:buFont typeface="Calibri"/>
              <a:buChar char="-"/>
            </a:pPr>
            <a:r>
              <a:rPr lang="en-US"/>
              <a:t>Editors working in the literary publishing sector usually have a Master's degree in literature – and some are even former literary scholars. They come to work in publishing through internships and learn the profession at work.</a:t>
            </a:r>
            <a:endParaRPr lang="en-US" dirty="0">
              <a:solidFill>
                <a:srgbClr val="444444"/>
              </a:solidFill>
              <a:ea typeface="Calibri" panose="020F0502020204030204"/>
              <a:cs typeface="Calibri" panose="020F0502020204030204"/>
            </a:endParaRPr>
          </a:p>
          <a:p>
            <a:pPr marL="171450" indent="-171450">
              <a:buFont typeface="Calibri"/>
              <a:buChar char="-"/>
            </a:pPr>
            <a:r>
              <a:rPr lang="en-US"/>
              <a:t>Professional codes, such as ethical rules, are not explicitly formulated anywhere (whereas other fields of publicity like journalism and advertising have their own ethical codes)</a:t>
            </a:r>
            <a:endParaRPr lang="en-US">
              <a:solidFill>
                <a:srgbClr val="444444"/>
              </a:solidFill>
              <a:ea typeface="Calibri" panose="020F0502020204030204"/>
              <a:cs typeface="Calibri" panose="020F0502020204030204"/>
            </a:endParaRPr>
          </a:p>
          <a:p>
            <a:pPr marL="171450" indent="-171450">
              <a:buFont typeface="Calibri"/>
              <a:buChar char="-"/>
            </a:pPr>
            <a:r>
              <a:rPr lang="en-US">
                <a:solidFill>
                  <a:srgbClr val="000000"/>
                </a:solidFill>
                <a:ea typeface="Calibri" panose="020F0502020204030204"/>
                <a:cs typeface="Calibri" panose="020F0502020204030204"/>
              </a:rPr>
              <a:t>So, the publishing profession in Finland is very much constructed in the daily practices and meaning-making of publishers which makes it even more crucial to study them</a:t>
            </a:r>
            <a:endParaRPr lang="en-US" dirty="0">
              <a:solidFill>
                <a:srgbClr val="000000"/>
              </a:solidFill>
              <a:ea typeface="Calibri" panose="020F0502020204030204"/>
              <a:cs typeface="Calibri" panose="020F0502020204030204"/>
            </a:endParaRPr>
          </a:p>
          <a:p>
            <a:pPr marL="285750" indent="-285750">
              <a:buFont typeface="Calibri"/>
              <a:buChar char="-"/>
            </a:pPr>
            <a:endParaRPr lang="en-US" dirty="0">
              <a:solidFill>
                <a:srgbClr val="000000"/>
              </a:solidFill>
              <a:ea typeface="Calibri" panose="020F0502020204030204"/>
              <a:cs typeface="Calibri" panose="020F0502020204030204"/>
            </a:endParaRPr>
          </a:p>
        </p:txBody>
      </p:sp>
      <p:sp>
        <p:nvSpPr>
          <p:cNvPr id="4" name="Dian numeron paikkamerkki 3"/>
          <p:cNvSpPr>
            <a:spLocks noGrp="1"/>
          </p:cNvSpPr>
          <p:nvPr>
            <p:ph type="sldNum" sz="quarter" idx="5"/>
          </p:nvPr>
        </p:nvSpPr>
        <p:spPr/>
        <p:txBody>
          <a:bodyPr/>
          <a:lstStyle/>
          <a:p>
            <a:fld id="{4C030C01-1CB6-4FF4-A056-540A3C1A3673}" type="slidenum">
              <a:rPr lang="fi-FI"/>
              <a:t>3</a:t>
            </a:fld>
            <a:endParaRPr lang="fi-FI"/>
          </a:p>
        </p:txBody>
      </p:sp>
    </p:spTree>
    <p:extLst>
      <p:ext uri="{BB962C8B-B14F-4D97-AF65-F5344CB8AC3E}">
        <p14:creationId xmlns:p14="http://schemas.microsoft.com/office/powerpoint/2010/main" val="1446524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171450" indent="-171450">
              <a:buFont typeface="Calibri"/>
              <a:buChar char="-"/>
            </a:pPr>
            <a:r>
              <a:rPr lang="en-US">
                <a:ea typeface="Calibri"/>
                <a:cs typeface="Calibri"/>
              </a:rPr>
              <a:t>There has been a long academic discussion about the nature of "profession", but there is no time to engage in it here. So, it is enough to say that I regard literary publishing as a distinct category of occupational work that has its</a:t>
            </a:r>
            <a:r>
              <a:rPr lang="en-US" dirty="0">
                <a:ea typeface="Calibri"/>
                <a:cs typeface="Calibri"/>
              </a:rPr>
              <a:t> own features to be studied.  </a:t>
            </a:r>
            <a:endParaRPr lang="en-US" dirty="0"/>
          </a:p>
          <a:p>
            <a:pPr marL="171450" indent="-171450">
              <a:buFont typeface="Calibri"/>
              <a:buChar char="-"/>
            </a:pPr>
            <a:r>
              <a:rPr lang="en-US">
                <a:ea typeface="Calibri"/>
                <a:cs typeface="Calibri"/>
              </a:rPr>
              <a:t>Organizational researcher Valérie Fournier has written about how professions are produced in a process of cultural meanin</a:t>
            </a:r>
            <a:r>
              <a:rPr lang="en-US" dirty="0">
                <a:ea typeface="Calibri"/>
                <a:cs typeface="Calibri"/>
              </a:rPr>
              <a:t>g-making</a:t>
            </a:r>
          </a:p>
          <a:p>
            <a:pPr marL="171450" indent="-171450">
              <a:buFont typeface="Calibri"/>
              <a:buChar char="-"/>
            </a:pPr>
            <a:r>
              <a:rPr lang="fi-FI"/>
              <a:t>Fournier says that profession becomes possible and "natural" in the process in which the world's complexity and incoherence is transformed into integrated, separate and neat patterns </a:t>
            </a:r>
            <a:endParaRPr lang="fi-FI">
              <a:ea typeface="Calibri"/>
              <a:cs typeface="Calibri"/>
            </a:endParaRPr>
          </a:p>
          <a:p>
            <a:pPr marL="171450" indent="-171450">
              <a:buFont typeface="Calibri"/>
              <a:buChar char="-"/>
            </a:pPr>
            <a:r>
              <a:rPr lang="en-US" dirty="0">
                <a:ea typeface="Calibri"/>
                <a:cs typeface="Calibri"/>
              </a:rPr>
              <a:t>According to Fournier, it is important to understand the nature of this process because firstly,  it shows that professions don't just "reflect" reality they "know about" and act on, and secondly, professional knowledge is rather </a:t>
            </a:r>
            <a:r>
              <a:rPr lang="en-US">
                <a:ea typeface="Calibri"/>
                <a:cs typeface="Calibri"/>
              </a:rPr>
              <a:t>malleable</a:t>
            </a:r>
            <a:r>
              <a:rPr lang="en-US" dirty="0">
                <a:ea typeface="Calibri"/>
                <a:cs typeface="Calibri"/>
              </a:rPr>
              <a:t> than firm -&gt; the object, that the profession claims to know doesn't exists separately from the "professional gaze", but the professional practice produces it.</a:t>
            </a:r>
            <a:endParaRPr lang="en-US"/>
          </a:p>
          <a:p>
            <a:pPr marL="171450" indent="-171450">
              <a:buFont typeface="Calibri"/>
              <a:buChar char="-"/>
            </a:pPr>
            <a:r>
              <a:rPr lang="en-US" dirty="0">
                <a:ea typeface="Calibri"/>
                <a:cs typeface="Calibri"/>
              </a:rPr>
              <a:t>In literary publishing, the "object of knowing" is literature and authorship: </a:t>
            </a:r>
            <a:r>
              <a:rPr lang="en-US">
                <a:ea typeface="Calibri"/>
                <a:cs typeface="Calibri"/>
              </a:rPr>
              <a:t>the "professional gaze" of publishers also </a:t>
            </a:r>
            <a:r>
              <a:rPr lang="en-US" i="1" dirty="0">
                <a:ea typeface="Calibri"/>
                <a:cs typeface="Calibri"/>
              </a:rPr>
              <a:t>produces </a:t>
            </a:r>
            <a:r>
              <a:rPr lang="en-US" dirty="0">
                <a:ea typeface="Calibri"/>
                <a:cs typeface="Calibri"/>
              </a:rPr>
              <a:t>these things</a:t>
            </a:r>
          </a:p>
          <a:p>
            <a:pPr marL="171450" indent="-171450">
              <a:buFont typeface="Calibri"/>
              <a:buChar char="-"/>
            </a:pPr>
            <a:r>
              <a:rPr lang="en-US">
                <a:ea typeface="Calibri"/>
                <a:cs typeface="Calibri"/>
              </a:rPr>
              <a:t>In this presentation, I will focus on how publishers produce authorship in the interview data</a:t>
            </a:r>
            <a:endParaRPr lang="en-US" dirty="0">
              <a:ea typeface="Calibri"/>
              <a:cs typeface="Calibri"/>
            </a:endParaRPr>
          </a:p>
        </p:txBody>
      </p:sp>
      <p:sp>
        <p:nvSpPr>
          <p:cNvPr id="4" name="Dian numeron paikkamerkki 3"/>
          <p:cNvSpPr>
            <a:spLocks noGrp="1"/>
          </p:cNvSpPr>
          <p:nvPr>
            <p:ph type="sldNum" sz="quarter" idx="5"/>
          </p:nvPr>
        </p:nvSpPr>
        <p:spPr/>
        <p:txBody>
          <a:bodyPr/>
          <a:lstStyle/>
          <a:p>
            <a:fld id="{4C030C01-1CB6-4FF4-A056-540A3C1A3673}" type="slidenum">
              <a:rPr lang="fi-FI"/>
              <a:t>4</a:t>
            </a:fld>
            <a:endParaRPr lang="fi-FI"/>
          </a:p>
        </p:txBody>
      </p:sp>
    </p:spTree>
    <p:extLst>
      <p:ext uri="{BB962C8B-B14F-4D97-AF65-F5344CB8AC3E}">
        <p14:creationId xmlns:p14="http://schemas.microsoft.com/office/powerpoint/2010/main" val="4171026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171450" indent="-171450">
              <a:buFont typeface="Calibri"/>
              <a:buChar char="-"/>
            </a:pPr>
            <a:r>
              <a:rPr lang="en-US" dirty="0">
                <a:ea typeface="Calibri"/>
                <a:cs typeface="Calibri"/>
              </a:rPr>
              <a:t>In order to</a:t>
            </a:r>
            <a:r>
              <a:rPr lang="en-US">
                <a:ea typeface="Calibri"/>
                <a:cs typeface="Calibri"/>
              </a:rPr>
              <a:t> examine this, I will utilize the concept of boundary work</a:t>
            </a:r>
            <a:endParaRPr lang="fi-FI"/>
          </a:p>
          <a:p>
            <a:pPr marL="171450" indent="-171450">
              <a:buFont typeface="Calibri"/>
              <a:buChar char="-"/>
            </a:pPr>
            <a:r>
              <a:rPr lang="en-US">
                <a:ea typeface="Calibri"/>
                <a:cs typeface="Calibri"/>
              </a:rPr>
              <a:t>Sociologist Christina Nippert-Eng has provided a viable definition on boundary work: </a:t>
            </a:r>
            <a:r>
              <a:rPr lang="fi-FI"/>
              <a:t>"Boundary work consists of the strategies, principles and practices that we use to create, maintain and modify cultural categories"; "Boundary work is what allows categories and classification systems to exist, to be meaningful, and to change over time" (1996, 564)</a:t>
            </a:r>
          </a:p>
          <a:p>
            <a:pPr marL="171450" indent="-171450">
              <a:buFont typeface="Calibri"/>
              <a:buChar char="-"/>
            </a:pPr>
            <a:r>
              <a:rPr lang="en-US">
                <a:ea typeface="Calibri"/>
                <a:cs typeface="Calibri"/>
              </a:rPr>
              <a:t>Valérie Fournier has written about how professions are constructed through boundary work and has insightfully observed that professions could</a:t>
            </a:r>
            <a:r>
              <a:rPr lang="en-US" dirty="0">
                <a:ea typeface="Calibri"/>
                <a:cs typeface="Calibri"/>
              </a:rPr>
              <a:t> be considered as </a:t>
            </a:r>
            <a:r>
              <a:rPr lang="fi-FI" dirty="0"/>
              <a:t>consequences of 'labour of division' rather than 'division of labour' </a:t>
            </a:r>
          </a:p>
          <a:p>
            <a:pPr marL="171450" indent="-171450">
              <a:buFont typeface="Calibri"/>
              <a:buChar char="-"/>
            </a:pPr>
            <a:r>
              <a:rPr lang="fi-FI">
                <a:ea typeface="Calibri"/>
                <a:cs typeface="Calibri"/>
              </a:rPr>
              <a:t>Next, I will take a look on the boundary work that publishers of literature do when they talk about their relationships with the authors</a:t>
            </a:r>
          </a:p>
          <a:p>
            <a:pPr marL="171450" indent="-171450">
              <a:buFont typeface="Calibri"/>
              <a:buChar char="-"/>
            </a:pPr>
            <a:r>
              <a:rPr lang="fi-FI">
                <a:ea typeface="Calibri"/>
                <a:cs typeface="Calibri"/>
              </a:rPr>
              <a:t>The aim here is to examine, how the cathegories of "author" and "publisher" are utilized in order to draw and redraw the boundaries of publishing profession. </a:t>
            </a:r>
            <a:endParaRPr lang="fi-FI" dirty="0">
              <a:ea typeface="Calibri"/>
              <a:cs typeface="Calibri"/>
            </a:endParaRPr>
          </a:p>
        </p:txBody>
      </p:sp>
      <p:sp>
        <p:nvSpPr>
          <p:cNvPr id="4" name="Dian numeron paikkamerkki 3"/>
          <p:cNvSpPr>
            <a:spLocks noGrp="1"/>
          </p:cNvSpPr>
          <p:nvPr>
            <p:ph type="sldNum" sz="quarter" idx="5"/>
          </p:nvPr>
        </p:nvSpPr>
        <p:spPr/>
        <p:txBody>
          <a:bodyPr/>
          <a:lstStyle/>
          <a:p>
            <a:fld id="{4C030C01-1CB6-4FF4-A056-540A3C1A3673}" type="slidenum">
              <a:t>5</a:t>
            </a:fld>
            <a:endParaRPr lang="fi-FI"/>
          </a:p>
        </p:txBody>
      </p:sp>
    </p:spTree>
    <p:extLst>
      <p:ext uri="{BB962C8B-B14F-4D97-AF65-F5344CB8AC3E}">
        <p14:creationId xmlns:p14="http://schemas.microsoft.com/office/powerpoint/2010/main" val="29200819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285750" indent="-285750">
              <a:buFont typeface="Calibri"/>
              <a:buChar char="-"/>
            </a:pPr>
            <a:r>
              <a:rPr lang="en-US" dirty="0">
                <a:ea typeface="Calibri"/>
                <a:cs typeface="Calibri"/>
              </a:rPr>
              <a:t>Next, I will show some data examples and </a:t>
            </a:r>
            <a:r>
              <a:rPr lang="en-US" dirty="0" err="1">
                <a:ea typeface="Calibri"/>
                <a:cs typeface="Calibri"/>
              </a:rPr>
              <a:t>analyse</a:t>
            </a:r>
            <a:r>
              <a:rPr lang="en-US" dirty="0">
                <a:ea typeface="Calibri"/>
                <a:cs typeface="Calibri"/>
              </a:rPr>
              <a:t> them</a:t>
            </a:r>
          </a:p>
          <a:p>
            <a:pPr marL="285750" indent="-285750">
              <a:buFont typeface="Calibri"/>
              <a:buChar char="-"/>
            </a:pPr>
            <a:r>
              <a:rPr lang="en-US">
                <a:ea typeface="Calibri"/>
                <a:cs typeface="Calibri"/>
              </a:rPr>
              <a:t>The analysis is based on thematic analysis that I have conducted and supplemented with a special focus on boundary work</a:t>
            </a:r>
          </a:p>
          <a:p>
            <a:pPr marL="285750" indent="-285750">
              <a:buFont typeface="Calibri"/>
              <a:buChar char="-"/>
            </a:pPr>
            <a:r>
              <a:rPr lang="en-US">
                <a:ea typeface="Calibri"/>
                <a:cs typeface="Calibri"/>
              </a:rPr>
              <a:t> I will read all t</a:t>
            </a:r>
          </a:p>
        </p:txBody>
      </p:sp>
      <p:sp>
        <p:nvSpPr>
          <p:cNvPr id="4" name="Dian numeron paikkamerkki 3"/>
          <p:cNvSpPr>
            <a:spLocks noGrp="1"/>
          </p:cNvSpPr>
          <p:nvPr>
            <p:ph type="sldNum" sz="quarter" idx="5"/>
          </p:nvPr>
        </p:nvSpPr>
        <p:spPr/>
        <p:txBody>
          <a:bodyPr/>
          <a:lstStyle/>
          <a:p>
            <a:fld id="{4C030C01-1CB6-4FF4-A056-540A3C1A3673}" type="slidenum">
              <a:rPr lang="fi-FI"/>
              <a:t>6</a:t>
            </a:fld>
            <a:endParaRPr lang="fi-FI"/>
          </a:p>
        </p:txBody>
      </p:sp>
    </p:spTree>
    <p:extLst>
      <p:ext uri="{BB962C8B-B14F-4D97-AF65-F5344CB8AC3E}">
        <p14:creationId xmlns:p14="http://schemas.microsoft.com/office/powerpoint/2010/main" val="34645240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171450" indent="-171450">
              <a:buFont typeface="Calibri"/>
              <a:buChar char="-"/>
            </a:pPr>
            <a:r>
              <a:rPr lang="en-US" dirty="0">
                <a:highlight>
                  <a:srgbClr val="FFFFFF"/>
                </a:highlight>
                <a:ea typeface="Calibri"/>
                <a:cs typeface="Calibri"/>
              </a:rPr>
              <a:t>The first quote is by an editor Niko</a:t>
            </a:r>
          </a:p>
          <a:p>
            <a:pPr marL="171450" indent="-171450">
              <a:buFont typeface="Calibri"/>
              <a:buChar char="-"/>
            </a:pPr>
            <a:r>
              <a:rPr lang="en-US" b="1" dirty="0">
                <a:highlight>
                  <a:srgbClr val="FFFFFF"/>
                </a:highlight>
                <a:ea typeface="Calibri"/>
                <a:cs typeface="Calibri"/>
              </a:rPr>
              <a:t>Quote</a:t>
            </a:r>
          </a:p>
          <a:p>
            <a:pPr marL="171450" indent="-171450">
              <a:buFont typeface="Calibri"/>
              <a:buChar char="-"/>
            </a:pPr>
            <a:r>
              <a:rPr lang="en-US" dirty="0">
                <a:highlight>
                  <a:srgbClr val="FFFFFF"/>
                </a:highlight>
                <a:ea typeface="Calibri"/>
                <a:cs typeface="Calibri"/>
              </a:rPr>
              <a:t>Additionally, Niko says, that there are things that the editors are not allowed to discuss with the author, and he sometimes has to advice the author to contact his superior or the marketing team. That's why the relationship cannot be "a true friendship" but it is "a professional relationship"</a:t>
            </a:r>
          </a:p>
          <a:p>
            <a:pPr marL="171450" indent="-171450">
              <a:buFont typeface="Calibri"/>
              <a:buChar char="-"/>
            </a:pPr>
            <a:r>
              <a:rPr lang="en-US" dirty="0">
                <a:highlight>
                  <a:srgbClr val="FFFFFF"/>
                </a:highlight>
                <a:ea typeface="Calibri"/>
                <a:cs typeface="Calibri"/>
              </a:rPr>
              <a:t>In this quote, the boundary between the author and editor is a problematic one. The demands of keeping the distance and being intimate are both present, which makes the dual role "hard" or "even impossible" to combine.</a:t>
            </a:r>
          </a:p>
          <a:p>
            <a:pPr marL="171450" indent="-171450">
              <a:buFont typeface="Calibri"/>
              <a:buChar char="-"/>
            </a:pPr>
            <a:r>
              <a:rPr lang="en-US" dirty="0">
                <a:highlight>
                  <a:srgbClr val="FFFFFF"/>
                </a:highlight>
                <a:ea typeface="Calibri"/>
                <a:cs typeface="Calibri"/>
              </a:rPr>
              <a:t>This disposition produces an urgent and unresolved need of boundary work, but in the end, everything comes back to "being professional"</a:t>
            </a:r>
          </a:p>
          <a:p>
            <a:pPr marL="171450" indent="-171450">
              <a:buFont typeface="Calibri"/>
              <a:buChar char="-"/>
            </a:pPr>
            <a:r>
              <a:rPr lang="en-US" dirty="0">
                <a:highlight>
                  <a:srgbClr val="FFFFFF"/>
                </a:highlight>
                <a:ea typeface="Calibri"/>
                <a:cs typeface="Calibri"/>
              </a:rPr>
              <a:t>Here, professionality is what resolves the dilemma of intimacy and distance: the professionality of the relationships makes it possible to have "friend-like" relations while at the same time the relationship is defined by the editor's authority, keeping the distance, and the editor's insufficient mandate to share some of the "insider knowledge" about publishing process​</a:t>
            </a:r>
          </a:p>
          <a:p>
            <a:pPr marL="171450" indent="-171450">
              <a:buFont typeface="Calibri"/>
              <a:buChar char="-"/>
            </a:pPr>
            <a:r>
              <a:rPr lang="en-US" dirty="0">
                <a:highlight>
                  <a:srgbClr val="FFFFFF"/>
                </a:highlight>
                <a:ea typeface="Calibri"/>
                <a:cs typeface="Calibri"/>
              </a:rPr>
              <a:t>Professionality is defined by distance, but also by intimacy. The "friend-like" relations are important, not because Niko would want them, but because they help the work to flow</a:t>
            </a:r>
          </a:p>
          <a:p>
            <a:pPr marL="171450" indent="-171450">
              <a:buFont typeface="Calibri"/>
              <a:buChar char="-"/>
            </a:pPr>
            <a:r>
              <a:rPr lang="en-US" dirty="0">
                <a:highlight>
                  <a:srgbClr val="FFFFFF"/>
                </a:highlight>
                <a:ea typeface="Calibri"/>
                <a:cs typeface="Calibri"/>
              </a:rPr>
              <a:t>The publisher's ability to place themselves in a close relationship with the author is constructed as a central sign of "good work" in the data</a:t>
            </a:r>
          </a:p>
          <a:p>
            <a:pPr marL="171450" indent="-171450">
              <a:buFont typeface="Calibri"/>
              <a:buChar char="-"/>
            </a:pPr>
            <a:r>
              <a:rPr lang="en-US" dirty="0">
                <a:highlight>
                  <a:srgbClr val="FFFFFF"/>
                </a:highlight>
                <a:ea typeface="Calibri"/>
                <a:cs typeface="Calibri"/>
              </a:rPr>
              <a:t>The question </a:t>
            </a:r>
            <a:r>
              <a:rPr lang="en-US" i="1" dirty="0">
                <a:highlight>
                  <a:srgbClr val="FFFFFF"/>
                </a:highlight>
                <a:ea typeface="Calibri"/>
                <a:cs typeface="Calibri"/>
              </a:rPr>
              <a:t>why </a:t>
            </a:r>
            <a:r>
              <a:rPr lang="en-US" dirty="0">
                <a:highlight>
                  <a:srgbClr val="FFFFFF"/>
                </a:highlight>
                <a:ea typeface="Calibri"/>
                <a:cs typeface="Calibri"/>
              </a:rPr>
              <a:t>the author shouldn</a:t>
            </a:r>
            <a:r>
              <a:rPr lang="en-US">
                <a:highlight>
                  <a:srgbClr val="FFFFFF"/>
                </a:highlight>
                <a:ea typeface="Calibri"/>
                <a:cs typeface="Calibri"/>
              </a:rPr>
              <a:t>'t know certain things about publishing decisions and marketing, remains open. All in all, the idea of the publishing house as "the inside" and author as "the outsider" is not really problematized in the data. Niko's word , that there is information that he can't share </a:t>
            </a:r>
            <a:r>
              <a:rPr lang="en-US" i="1" dirty="0">
                <a:highlight>
                  <a:srgbClr val="FFFFFF"/>
                </a:highlight>
                <a:ea typeface="Calibri"/>
                <a:cs typeface="Calibri"/>
              </a:rPr>
              <a:t>externally, </a:t>
            </a:r>
            <a:r>
              <a:rPr lang="en-US" dirty="0">
                <a:highlight>
                  <a:srgbClr val="FFFFFF"/>
                </a:highlight>
                <a:ea typeface="Calibri"/>
                <a:cs typeface="Calibri"/>
              </a:rPr>
              <a:t>is telling: here, the author is not "on the inside".</a:t>
            </a:r>
          </a:p>
          <a:p>
            <a:pPr marL="171450" indent="-171450">
              <a:buFont typeface="Calibri"/>
              <a:buChar char="-"/>
            </a:pPr>
            <a:r>
              <a:rPr lang="en-US" dirty="0">
                <a:highlight>
                  <a:srgbClr val="FFFFFF"/>
                </a:highlight>
                <a:ea typeface="Calibri"/>
                <a:cs typeface="Calibri"/>
              </a:rPr>
              <a:t>Sharing information and refusing to do so is a concrete way to draw a boundary between author and publisher. Knowledge is power, and the possibility and choice to hold back information is usage of power.</a:t>
            </a:r>
            <a:endParaRPr lang="en-US"/>
          </a:p>
        </p:txBody>
      </p:sp>
      <p:sp>
        <p:nvSpPr>
          <p:cNvPr id="4" name="Dian numeron paikkamerkki 3"/>
          <p:cNvSpPr>
            <a:spLocks noGrp="1"/>
          </p:cNvSpPr>
          <p:nvPr>
            <p:ph type="sldNum" sz="quarter" idx="5"/>
          </p:nvPr>
        </p:nvSpPr>
        <p:spPr/>
        <p:txBody>
          <a:bodyPr/>
          <a:lstStyle/>
          <a:p>
            <a:fld id="{4C030C01-1CB6-4FF4-A056-540A3C1A3673}" type="slidenum">
              <a:rPr lang="fi-FI"/>
              <a:t>7</a:t>
            </a:fld>
            <a:endParaRPr lang="fi-FI"/>
          </a:p>
        </p:txBody>
      </p:sp>
    </p:spTree>
    <p:extLst>
      <p:ext uri="{BB962C8B-B14F-4D97-AF65-F5344CB8AC3E}">
        <p14:creationId xmlns:p14="http://schemas.microsoft.com/office/powerpoint/2010/main" val="36278093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171450" indent="-171450">
              <a:buFont typeface="Calibri"/>
              <a:buChar char="-"/>
            </a:pPr>
            <a:r>
              <a:rPr lang="fi-FI">
                <a:ea typeface="Calibri"/>
                <a:cs typeface="Calibri"/>
              </a:rPr>
              <a:t>Here, the author is presented as someone needy and fragile, whereas pubisher is the protector of "professional boundaries" of the relationship</a:t>
            </a:r>
          </a:p>
          <a:p>
            <a:pPr marL="171450" indent="-171450">
              <a:buFont typeface="Calibri"/>
              <a:buChar char="-"/>
            </a:pPr>
            <a:r>
              <a:rPr lang="fi-FI">
                <a:ea typeface="Calibri"/>
                <a:cs typeface="Calibri"/>
              </a:rPr>
              <a:t>This kind of disposition is fairly common in the data and it is often framed as a problematic element in publishing work</a:t>
            </a:r>
            <a:endParaRPr lang="fi-FI" dirty="0">
              <a:ea typeface="Calibri"/>
              <a:cs typeface="Calibri"/>
            </a:endParaRPr>
          </a:p>
        </p:txBody>
      </p:sp>
      <p:sp>
        <p:nvSpPr>
          <p:cNvPr id="4" name="Dian numeron paikkamerkki 3"/>
          <p:cNvSpPr>
            <a:spLocks noGrp="1"/>
          </p:cNvSpPr>
          <p:nvPr>
            <p:ph type="sldNum" sz="quarter" idx="5"/>
          </p:nvPr>
        </p:nvSpPr>
        <p:spPr/>
        <p:txBody>
          <a:bodyPr/>
          <a:lstStyle/>
          <a:p>
            <a:fld id="{4C030C01-1CB6-4FF4-A056-540A3C1A3673}" type="slidenum">
              <a:rPr lang="fi-FI"/>
              <a:t>8</a:t>
            </a:fld>
            <a:endParaRPr lang="fi-FI"/>
          </a:p>
        </p:txBody>
      </p:sp>
    </p:spTree>
    <p:extLst>
      <p:ext uri="{BB962C8B-B14F-4D97-AF65-F5344CB8AC3E}">
        <p14:creationId xmlns:p14="http://schemas.microsoft.com/office/powerpoint/2010/main" val="29485567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285750" indent="-285750">
              <a:buFont typeface="Calibri,Sans-Serif"/>
              <a:buChar char="-"/>
            </a:pPr>
            <a:r>
              <a:rPr lang="en-US">
                <a:ea typeface="Calibri"/>
                <a:cs typeface="Calibri"/>
              </a:rPr>
              <a:t>The way of constructing the author as more emotionally needy is also present in the next quote by senior editor Viivi</a:t>
            </a:r>
            <a:endParaRPr lang="en-US" dirty="0">
              <a:ea typeface="Calibri"/>
              <a:cs typeface="Calibri"/>
            </a:endParaRPr>
          </a:p>
          <a:p>
            <a:pPr marL="285750" indent="-285750">
              <a:buFont typeface="Calibri,Sans-Serif"/>
              <a:buChar char="-"/>
            </a:pPr>
            <a:r>
              <a:rPr lang="en-US" b="1">
                <a:ea typeface="Calibri"/>
                <a:cs typeface="Calibri"/>
              </a:rPr>
              <a:t>Quote</a:t>
            </a:r>
            <a:endParaRPr lang="en-US" b="1" dirty="0">
              <a:ea typeface="Calibri"/>
              <a:cs typeface="Calibri"/>
            </a:endParaRPr>
          </a:p>
          <a:p>
            <a:pPr marL="285750" indent="-285750">
              <a:buFont typeface="Calibri,Sans-Serif"/>
              <a:buChar char="-"/>
            </a:pPr>
            <a:r>
              <a:rPr lang="en-US">
                <a:ea typeface="Calibri"/>
                <a:cs typeface="Calibri"/>
              </a:rPr>
              <a:t>Viivi is talkin</a:t>
            </a:r>
            <a:r>
              <a:rPr lang="en-US" dirty="0"/>
              <a:t>g</a:t>
            </a:r>
            <a:r>
              <a:rPr lang="en-US" dirty="0">
                <a:ea typeface="Calibri"/>
                <a:cs typeface="Calibri"/>
              </a:rPr>
              <a:t> about a crush in a </a:t>
            </a:r>
            <a:r>
              <a:rPr lang="en-US">
                <a:ea typeface="Calibri"/>
                <a:cs typeface="Calibri"/>
              </a:rPr>
              <a:t>romantic sense</a:t>
            </a:r>
            <a:endParaRPr lang="en-US" dirty="0">
              <a:ea typeface="Calibri"/>
              <a:cs typeface="Calibri"/>
            </a:endParaRPr>
          </a:p>
          <a:p>
            <a:pPr marL="285750" indent="-285750">
              <a:buFont typeface="Calibri,Sans-Serif"/>
              <a:buChar char="-"/>
            </a:pPr>
            <a:r>
              <a:rPr lang="en-US" dirty="0"/>
              <a:t>Also here the editor is a rational guardian of the professional process (even though this is also brought to ironic light); author, then, is shown as someone captured by emotions and the artistic processes</a:t>
            </a:r>
            <a:endParaRPr lang="en-US" dirty="0">
              <a:solidFill>
                <a:srgbClr val="444444"/>
              </a:solidFill>
              <a:ea typeface="Calibri"/>
              <a:cs typeface="Calibri"/>
            </a:endParaRPr>
          </a:p>
          <a:p>
            <a:pPr marL="285750" indent="-285750">
              <a:buFont typeface="Calibri,Sans-Serif"/>
              <a:buChar char="-"/>
            </a:pPr>
            <a:r>
              <a:rPr lang="en-US"/>
              <a:t>Again, the author is the one experiencing intoxicating feelings while the publisher's duty is to take care of professional boundaries</a:t>
            </a:r>
            <a:endParaRPr lang="en-US" dirty="0">
              <a:solidFill>
                <a:srgbClr val="444444"/>
              </a:solidFill>
            </a:endParaRPr>
          </a:p>
          <a:p>
            <a:pPr marL="285750" indent="-285750">
              <a:buFont typeface="Calibri,Sans-Serif"/>
              <a:buChar char="-"/>
            </a:pPr>
            <a:r>
              <a:rPr lang="en-US" dirty="0"/>
              <a:t>The same interviewee compared the author's crush to the transference between a therapist and the patient. In transference the patient develops feelings for therapist during the therapeutic process, but actually these have to do with something else than the therapist as a real person</a:t>
            </a:r>
            <a:endParaRPr lang="en-US" dirty="0">
              <a:solidFill>
                <a:srgbClr val="444444"/>
              </a:solidFill>
            </a:endParaRPr>
          </a:p>
          <a:p>
            <a:pPr marL="285750" indent="-285750">
              <a:buFont typeface="Calibri,Sans-Serif"/>
              <a:buChar char="-"/>
            </a:pPr>
            <a:r>
              <a:rPr lang="en-US"/>
              <a:t>The editor who understands author's text sees the author and her excellency "completely" - the text and the author are identified</a:t>
            </a:r>
            <a:endParaRPr lang="en-US">
              <a:solidFill>
                <a:srgbClr val="444444"/>
              </a:solidFill>
            </a:endParaRPr>
          </a:p>
          <a:p>
            <a:pPr marL="285750" indent="-285750">
              <a:buFont typeface="Calibri,Sans-Serif"/>
              <a:buChar char="-"/>
            </a:pPr>
            <a:endParaRPr lang="en-US" dirty="0">
              <a:ea typeface="Calibri"/>
              <a:cs typeface="Calibri"/>
            </a:endParaRPr>
          </a:p>
        </p:txBody>
      </p:sp>
      <p:sp>
        <p:nvSpPr>
          <p:cNvPr id="4" name="Dian numeron paikkamerkki 3"/>
          <p:cNvSpPr>
            <a:spLocks noGrp="1"/>
          </p:cNvSpPr>
          <p:nvPr>
            <p:ph type="sldNum" sz="quarter" idx="5"/>
          </p:nvPr>
        </p:nvSpPr>
        <p:spPr/>
        <p:txBody>
          <a:bodyPr/>
          <a:lstStyle/>
          <a:p>
            <a:fld id="{4C030C01-1CB6-4FF4-A056-540A3C1A3673}" type="slidenum">
              <a:rPr lang="fi-FI"/>
              <a:t>9</a:t>
            </a:fld>
            <a:endParaRPr lang="fi-FI"/>
          </a:p>
        </p:txBody>
      </p:sp>
    </p:spTree>
    <p:extLst>
      <p:ext uri="{BB962C8B-B14F-4D97-AF65-F5344CB8AC3E}">
        <p14:creationId xmlns:p14="http://schemas.microsoft.com/office/powerpoint/2010/main" val="2468351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171450" indent="-171450">
              <a:buFont typeface="Calibri"/>
              <a:buChar char="-"/>
            </a:pPr>
            <a:r>
              <a:rPr lang="fi-FI">
                <a:ea typeface="Calibri"/>
                <a:cs typeface="Calibri"/>
              </a:rPr>
              <a:t>However, there are also interesting examples where the boundary isn't really drawn between author and publisher, but rather on the outside: the boundary work can also be made in a way that constructs author and publisher as a dyadic whole</a:t>
            </a:r>
          </a:p>
          <a:p>
            <a:pPr marL="171450" indent="-171450">
              <a:buFont typeface="Calibri"/>
              <a:buChar char="-"/>
            </a:pPr>
            <a:r>
              <a:rPr lang="fi-FI">
                <a:ea typeface="Calibri"/>
                <a:cs typeface="Calibri"/>
              </a:rPr>
              <a:t>The way of speaking about the author as someone "special" is recognizable in the data also more broadly</a:t>
            </a:r>
            <a:endParaRPr lang="fi-FI" dirty="0">
              <a:ea typeface="Calibri"/>
              <a:cs typeface="Calibri"/>
            </a:endParaRPr>
          </a:p>
          <a:p>
            <a:pPr marL="171450" indent="-171450">
              <a:buFont typeface="Calibri"/>
              <a:buChar char="-"/>
            </a:pPr>
            <a:r>
              <a:rPr lang="fi-FI">
                <a:ea typeface="Calibri"/>
                <a:cs typeface="Calibri"/>
              </a:rPr>
              <a:t>In Ronja's quote, the author is described as "magical" and even a "sorceror" - someone who allows the publisher to see "the original source of creation"</a:t>
            </a:r>
            <a:endParaRPr lang="fi-FI" dirty="0">
              <a:ea typeface="Calibri"/>
              <a:cs typeface="Calibri"/>
            </a:endParaRPr>
          </a:p>
          <a:p>
            <a:pPr marL="171450" indent="-171450">
              <a:buFont typeface="Calibri"/>
              <a:buChar char="-"/>
            </a:pPr>
            <a:r>
              <a:rPr lang="fi-FI">
                <a:ea typeface="Calibri"/>
                <a:cs typeface="Calibri"/>
              </a:rPr>
              <a:t>I read this way of speaking as a kind of romanticism: the author-editor relationship is described as something above the ordinary life</a:t>
            </a:r>
            <a:endParaRPr lang="fi-FI" dirty="0">
              <a:ea typeface="Calibri"/>
              <a:cs typeface="Calibri"/>
            </a:endParaRPr>
          </a:p>
          <a:p>
            <a:pPr marL="171450" indent="-171450">
              <a:buFont typeface="Calibri"/>
              <a:buChar char="-"/>
            </a:pPr>
            <a:r>
              <a:rPr lang="fi-FI">
                <a:ea typeface="Calibri"/>
                <a:cs typeface="Calibri"/>
              </a:rPr>
              <a:t>Here, the boundary with the author seems to get blurred: the professional distance is not as important as it is to join the author in order to enter the magical realms of creation</a:t>
            </a:r>
          </a:p>
          <a:p>
            <a:pPr marL="171450" indent="-171450">
              <a:buFont typeface="Calibri"/>
              <a:buChar char="-"/>
            </a:pPr>
            <a:r>
              <a:rPr lang="fi-FI">
                <a:ea typeface="Calibri"/>
                <a:cs typeface="Calibri"/>
              </a:rPr>
              <a:t>Here, the author and publisher seem to form an intimate dyad which is described to be highly rewarding to the publishing professional</a:t>
            </a:r>
            <a:endParaRPr lang="fi-FI" dirty="0">
              <a:ea typeface="Calibri"/>
              <a:cs typeface="Calibri"/>
            </a:endParaRPr>
          </a:p>
        </p:txBody>
      </p:sp>
      <p:sp>
        <p:nvSpPr>
          <p:cNvPr id="4" name="Dian numeron paikkamerkki 3"/>
          <p:cNvSpPr>
            <a:spLocks noGrp="1"/>
          </p:cNvSpPr>
          <p:nvPr>
            <p:ph type="sldNum" sz="quarter" idx="5"/>
          </p:nvPr>
        </p:nvSpPr>
        <p:spPr/>
        <p:txBody>
          <a:bodyPr/>
          <a:lstStyle/>
          <a:p>
            <a:fld id="{4C030C01-1CB6-4FF4-A056-540A3C1A3673}" type="slidenum">
              <a:rPr lang="fi-FI"/>
              <a:t>10</a:t>
            </a:fld>
            <a:endParaRPr lang="fi-FI"/>
          </a:p>
        </p:txBody>
      </p:sp>
    </p:spTree>
    <p:extLst>
      <p:ext uri="{BB962C8B-B14F-4D97-AF65-F5344CB8AC3E}">
        <p14:creationId xmlns:p14="http://schemas.microsoft.com/office/powerpoint/2010/main" val="2668627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171450" indent="-171450">
              <a:buFont typeface="Calibri"/>
              <a:buChar char="-"/>
            </a:pPr>
            <a:r>
              <a:rPr lang="en-US" dirty="0">
                <a:ea typeface="Calibri"/>
                <a:cs typeface="Calibri"/>
              </a:rPr>
              <a:t>Aki is talking about the time when he started </a:t>
            </a:r>
            <a:r>
              <a:rPr lang="en-US">
                <a:ea typeface="Calibri"/>
                <a:cs typeface="Calibri"/>
              </a:rPr>
              <a:t>working with a first-time author whose books have since gained both significant artistic recognition and financial success</a:t>
            </a:r>
          </a:p>
          <a:p>
            <a:pPr marL="171450" indent="-171450">
              <a:buFont typeface="Calibri"/>
              <a:buChar char="-"/>
            </a:pPr>
            <a:r>
              <a:rPr lang="en-US" b="1">
                <a:ea typeface="Calibri"/>
                <a:cs typeface="Calibri"/>
              </a:rPr>
              <a:t>Quote</a:t>
            </a:r>
            <a:endParaRPr lang="en-US" b="1" dirty="0">
              <a:ea typeface="Calibri"/>
              <a:cs typeface="Calibri"/>
            </a:endParaRPr>
          </a:p>
          <a:p>
            <a:pPr marL="171450" indent="-171450">
              <a:buFont typeface="Calibri"/>
              <a:buChar char="-"/>
            </a:pPr>
            <a:r>
              <a:rPr lang="en-US">
                <a:ea typeface="Calibri"/>
                <a:cs typeface="Calibri"/>
              </a:rPr>
              <a:t>As in the previous quote, also here the author is presented as someone exceptional: a celebrity, whose editor also gains recognition through the co-operation</a:t>
            </a:r>
            <a:endParaRPr lang="en-US" dirty="0">
              <a:ea typeface="Calibri"/>
              <a:cs typeface="Calibri"/>
            </a:endParaRPr>
          </a:p>
          <a:p>
            <a:pPr marL="171450" indent="-171450">
              <a:buFont typeface="Calibri"/>
              <a:buChar char="-"/>
            </a:pPr>
            <a:r>
              <a:rPr lang="en-US">
                <a:ea typeface="Calibri"/>
                <a:cs typeface="Calibri"/>
              </a:rPr>
              <a:t>Also here, the boundaries are not drawn extensively. Rather, a close relationship with a successful author is something that helps the editor to proceed professionally.</a:t>
            </a:r>
            <a:endParaRPr lang="en-US" dirty="0">
              <a:ea typeface="Calibri"/>
              <a:cs typeface="Calibri"/>
            </a:endParaRPr>
          </a:p>
        </p:txBody>
      </p:sp>
      <p:sp>
        <p:nvSpPr>
          <p:cNvPr id="4" name="Dian numeron paikkamerkki 3"/>
          <p:cNvSpPr>
            <a:spLocks noGrp="1"/>
          </p:cNvSpPr>
          <p:nvPr>
            <p:ph type="sldNum" sz="quarter" idx="5"/>
          </p:nvPr>
        </p:nvSpPr>
        <p:spPr/>
        <p:txBody>
          <a:bodyPr/>
          <a:lstStyle/>
          <a:p>
            <a:fld id="{4C030C01-1CB6-4FF4-A056-540A3C1A3673}" type="slidenum">
              <a:rPr lang="fi-FI"/>
              <a:t>11</a:t>
            </a:fld>
            <a:endParaRPr lang="fi-FI"/>
          </a:p>
        </p:txBody>
      </p:sp>
    </p:spTree>
    <p:extLst>
      <p:ext uri="{BB962C8B-B14F-4D97-AF65-F5344CB8AC3E}">
        <p14:creationId xmlns:p14="http://schemas.microsoft.com/office/powerpoint/2010/main" val="40211086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C030C01-1CB6-4FF4-A056-540A3C1A3673}" type="slidenum">
              <a:rPr lang="en-US"/>
              <a:t>12</a:t>
            </a:fld>
            <a:endParaRPr lang="en-US"/>
          </a:p>
        </p:txBody>
      </p:sp>
    </p:spTree>
    <p:extLst>
      <p:ext uri="{BB962C8B-B14F-4D97-AF65-F5344CB8AC3E}">
        <p14:creationId xmlns:p14="http://schemas.microsoft.com/office/powerpoint/2010/main" val="8959275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171450" indent="-171450">
              <a:lnSpc>
                <a:spcPct val="90000"/>
              </a:lnSpc>
              <a:spcBef>
                <a:spcPts val="1000"/>
              </a:spcBef>
              <a:buFont typeface="Calibri,Sans-Serif"/>
              <a:buChar char="-"/>
            </a:pPr>
            <a:r>
              <a:rPr lang="en-US" dirty="0"/>
              <a:t>In this presentation I have shown that the publishing profession is centrally constructed by placing the publisher in relation to the author in various ways through boundary work</a:t>
            </a:r>
            <a:endParaRPr lang="fi-FI" dirty="0">
              <a:solidFill>
                <a:srgbClr val="444444"/>
              </a:solidFill>
            </a:endParaRPr>
          </a:p>
          <a:p>
            <a:pPr marL="171450" indent="-171450">
              <a:lnSpc>
                <a:spcPct val="90000"/>
              </a:lnSpc>
              <a:spcBef>
                <a:spcPts val="1000"/>
              </a:spcBef>
              <a:buFont typeface="Calibri"/>
              <a:buChar char="-"/>
            </a:pPr>
            <a:r>
              <a:rPr lang="en-US" dirty="0">
                <a:ea typeface="Calibri"/>
                <a:cs typeface="Calibri"/>
              </a:rPr>
              <a:t>There are various ways of constructing authorship in the data, but here I have explored three central ones</a:t>
            </a:r>
          </a:p>
          <a:p>
            <a:pPr marL="171450" indent="-171450">
              <a:lnSpc>
                <a:spcPct val="90000"/>
              </a:lnSpc>
              <a:spcBef>
                <a:spcPts val="1000"/>
              </a:spcBef>
              <a:buFont typeface="Calibri"/>
              <a:buChar char="-"/>
            </a:pPr>
            <a:r>
              <a:rPr lang="en-US" dirty="0">
                <a:ea typeface="Calibri"/>
                <a:cs typeface="Calibri"/>
              </a:rPr>
              <a:t>Firstly, the relationship is constructed as a sort of "non-friendship": the boundary is drawn between the author and publisher by describing the friend-like aspects as not totally "genuine" but rather a tool for "professional work"</a:t>
            </a:r>
            <a:endParaRPr lang="en-US" dirty="0"/>
          </a:p>
          <a:p>
            <a:pPr marL="171450" indent="-171450">
              <a:lnSpc>
                <a:spcPct val="90000"/>
              </a:lnSpc>
              <a:spcBef>
                <a:spcPts val="1000"/>
              </a:spcBef>
              <a:buFont typeface="Calibri"/>
              <a:buChar char="-"/>
            </a:pPr>
            <a:r>
              <a:rPr lang="en-US" dirty="0">
                <a:ea typeface="Calibri"/>
                <a:cs typeface="Calibri"/>
              </a:rPr>
              <a:t>Secondly, the author is constructed as someone in need of emotional support: here, the boundary between author and publisher is drawn by constructing the publisher as "rational" and "supportive" and author as "emotional" and "in need"</a:t>
            </a:r>
          </a:p>
          <a:p>
            <a:pPr marL="171450" indent="-171450">
              <a:lnSpc>
                <a:spcPct val="90000"/>
              </a:lnSpc>
              <a:spcBef>
                <a:spcPts val="1000"/>
              </a:spcBef>
              <a:buFont typeface="Calibri"/>
              <a:buChar char="-"/>
            </a:pPr>
            <a:r>
              <a:rPr lang="en-US" dirty="0">
                <a:ea typeface="Calibri"/>
                <a:cs typeface="Calibri"/>
              </a:rPr>
              <a:t>Thirdly, the boundary can be drawn outside of the author-publisher dyad: this happens by constructing author as someone "exceptional": especially talented or famous. Sometimes this is also done in relation to authors that are the editor's "actual" friends also outside of the editorial relationship.</a:t>
            </a:r>
          </a:p>
          <a:p>
            <a:pPr>
              <a:lnSpc>
                <a:spcPct val="90000"/>
              </a:lnSpc>
              <a:spcBef>
                <a:spcPts val="1000"/>
              </a:spcBef>
            </a:pPr>
            <a:endParaRPr lang="en-US" dirty="0"/>
          </a:p>
          <a:p>
            <a:pPr marL="171450" indent="-171450">
              <a:lnSpc>
                <a:spcPct val="90000"/>
              </a:lnSpc>
              <a:spcBef>
                <a:spcPts val="1000"/>
              </a:spcBef>
              <a:buFont typeface="Calibri"/>
              <a:buChar char="-"/>
            </a:pPr>
            <a:r>
              <a:rPr lang="en-US" dirty="0"/>
              <a:t>In the data, the "professional" relationship with the author consists of opposing poles where there are elements of intimacy but also of rationality, distance and control</a:t>
            </a:r>
            <a:endParaRPr lang="en-US" dirty="0">
              <a:ea typeface="Calibri"/>
              <a:cs typeface="Calibri"/>
            </a:endParaRPr>
          </a:p>
          <a:p>
            <a:pPr marL="171450" indent="-171450">
              <a:lnSpc>
                <a:spcPct val="90000"/>
              </a:lnSpc>
              <a:spcBef>
                <a:spcPts val="1000"/>
              </a:spcBef>
              <a:buFont typeface="Calibri"/>
              <a:buChar char="-"/>
            </a:pPr>
            <a:r>
              <a:rPr lang="fi-FI" dirty="0" err="1"/>
              <a:t>The</a:t>
            </a:r>
            <a:r>
              <a:rPr lang="fi-FI" dirty="0"/>
              <a:t> </a:t>
            </a:r>
            <a:r>
              <a:rPr lang="fi-FI" dirty="0" err="1"/>
              <a:t>ideal</a:t>
            </a:r>
            <a:r>
              <a:rPr lang="fi-FI" dirty="0"/>
              <a:t> of </a:t>
            </a:r>
            <a:r>
              <a:rPr lang="fi-FI" dirty="0" err="1"/>
              <a:t>professionalism</a:t>
            </a:r>
            <a:r>
              <a:rPr lang="fi-FI" dirty="0"/>
              <a:t> </a:t>
            </a:r>
            <a:r>
              <a:rPr lang="fi-FI" dirty="0" err="1"/>
              <a:t>requires</a:t>
            </a:r>
            <a:r>
              <a:rPr lang="fi-FI" dirty="0"/>
              <a:t> </a:t>
            </a:r>
            <a:r>
              <a:rPr lang="fi-FI" dirty="0" err="1"/>
              <a:t>the</a:t>
            </a:r>
            <a:r>
              <a:rPr lang="fi-FI" dirty="0"/>
              <a:t> </a:t>
            </a:r>
            <a:r>
              <a:rPr lang="fi-FI" dirty="0" err="1"/>
              <a:t>publishers</a:t>
            </a:r>
            <a:r>
              <a:rPr lang="fi-FI" dirty="0"/>
              <a:t> to </a:t>
            </a:r>
            <a:r>
              <a:rPr lang="fi-FI" i="1" dirty="0" err="1"/>
              <a:t>place</a:t>
            </a:r>
            <a:r>
              <a:rPr lang="fi-FI" i="1" dirty="0"/>
              <a:t> </a:t>
            </a:r>
            <a:r>
              <a:rPr lang="fi-FI" dirty="0" err="1"/>
              <a:t>themselves</a:t>
            </a:r>
            <a:r>
              <a:rPr lang="fi-FI" dirty="0"/>
              <a:t> in </a:t>
            </a:r>
            <a:r>
              <a:rPr lang="fi-FI" dirty="0" err="1"/>
              <a:t>the</a:t>
            </a:r>
            <a:r>
              <a:rPr lang="fi-FI" dirty="0"/>
              <a:t> </a:t>
            </a:r>
            <a:r>
              <a:rPr lang="fi-FI" dirty="0" err="1"/>
              <a:t>intimate</a:t>
            </a:r>
            <a:r>
              <a:rPr lang="fi-FI" dirty="0"/>
              <a:t> </a:t>
            </a:r>
            <a:r>
              <a:rPr lang="fi-FI" dirty="0" err="1"/>
              <a:t>relationship</a:t>
            </a:r>
            <a:r>
              <a:rPr lang="fi-FI" dirty="0"/>
              <a:t> </a:t>
            </a:r>
            <a:r>
              <a:rPr lang="fi-FI" dirty="0" err="1"/>
              <a:t>but</a:t>
            </a:r>
            <a:r>
              <a:rPr lang="fi-FI" dirty="0"/>
              <a:t> </a:t>
            </a:r>
            <a:r>
              <a:rPr lang="fi-FI" dirty="0" err="1"/>
              <a:t>also</a:t>
            </a:r>
            <a:r>
              <a:rPr lang="fi-FI" dirty="0"/>
              <a:t> </a:t>
            </a:r>
            <a:r>
              <a:rPr lang="fi-FI" dirty="0" err="1"/>
              <a:t>to</a:t>
            </a:r>
            <a:r>
              <a:rPr lang="fi-FI" dirty="0"/>
              <a:t> </a:t>
            </a:r>
            <a:r>
              <a:rPr lang="fi-FI" i="1" dirty="0" err="1"/>
              <a:t>control</a:t>
            </a:r>
            <a:r>
              <a:rPr lang="fi-FI" i="1" dirty="0"/>
              <a:t> </a:t>
            </a:r>
            <a:r>
              <a:rPr lang="fi-FI" dirty="0"/>
              <a:t>it</a:t>
            </a:r>
            <a:endParaRPr lang="en-US" dirty="0"/>
          </a:p>
          <a:p>
            <a:pPr marL="171450" indent="-171450">
              <a:lnSpc>
                <a:spcPct val="90000"/>
              </a:lnSpc>
              <a:spcBef>
                <a:spcPts val="1000"/>
              </a:spcBef>
              <a:buFont typeface="Calibri"/>
              <a:buChar char="-"/>
            </a:pPr>
            <a:r>
              <a:rPr lang="fi-FI" dirty="0" err="1"/>
              <a:t>Authors</a:t>
            </a:r>
            <a:r>
              <a:rPr lang="fi-FI" dirty="0"/>
              <a:t>, on </a:t>
            </a:r>
            <a:r>
              <a:rPr lang="fi-FI" dirty="0" err="1"/>
              <a:t>the</a:t>
            </a:r>
            <a:r>
              <a:rPr lang="fi-FI" dirty="0"/>
              <a:t> </a:t>
            </a:r>
            <a:r>
              <a:rPr lang="fi-FI" dirty="0" err="1"/>
              <a:t>other</a:t>
            </a:r>
            <a:r>
              <a:rPr lang="fi-FI" dirty="0"/>
              <a:t> </a:t>
            </a:r>
            <a:r>
              <a:rPr lang="fi-FI" dirty="0" err="1"/>
              <a:t>hand</a:t>
            </a:r>
            <a:r>
              <a:rPr lang="fi-FI" dirty="0"/>
              <a:t>, </a:t>
            </a:r>
            <a:r>
              <a:rPr lang="fi-FI" dirty="0" err="1"/>
              <a:t>are</a:t>
            </a:r>
            <a:r>
              <a:rPr lang="fi-FI" dirty="0"/>
              <a:t> </a:t>
            </a:r>
            <a:r>
              <a:rPr lang="fi-FI" dirty="0" err="1"/>
              <a:t>often</a:t>
            </a:r>
            <a:r>
              <a:rPr lang="fi-FI" dirty="0"/>
              <a:t> </a:t>
            </a:r>
            <a:r>
              <a:rPr lang="fi-FI" dirty="0" err="1"/>
              <a:t>constructed</a:t>
            </a:r>
            <a:r>
              <a:rPr lang="fi-FI" dirty="0"/>
              <a:t> as </a:t>
            </a:r>
            <a:r>
              <a:rPr lang="fi-FI" i="1" dirty="0" err="1"/>
              <a:t>not</a:t>
            </a:r>
            <a:r>
              <a:rPr lang="fi-FI" i="1" dirty="0"/>
              <a:t> </a:t>
            </a:r>
            <a:r>
              <a:rPr lang="fi-FI" dirty="0" err="1"/>
              <a:t>setting</a:t>
            </a:r>
            <a:r>
              <a:rPr lang="fi-FI" dirty="0"/>
              <a:t> as </a:t>
            </a:r>
            <a:r>
              <a:rPr lang="fi-FI" dirty="0" err="1"/>
              <a:t>strict</a:t>
            </a:r>
            <a:r>
              <a:rPr lang="fi-FI" dirty="0"/>
              <a:t> </a:t>
            </a:r>
            <a:r>
              <a:rPr lang="fi-FI" dirty="0" err="1"/>
              <a:t>boundaries</a:t>
            </a:r>
            <a:r>
              <a:rPr lang="fi-FI" dirty="0"/>
              <a:t> and </a:t>
            </a:r>
            <a:r>
              <a:rPr lang="fi-FI" dirty="0" err="1"/>
              <a:t>craving</a:t>
            </a:r>
            <a:r>
              <a:rPr lang="fi-FI" dirty="0"/>
              <a:t> for </a:t>
            </a:r>
            <a:r>
              <a:rPr lang="fi-FI" dirty="0" err="1"/>
              <a:t>deeper</a:t>
            </a:r>
            <a:r>
              <a:rPr lang="fi-FI" dirty="0"/>
              <a:t> </a:t>
            </a:r>
            <a:r>
              <a:rPr lang="fi-FI" dirty="0" err="1"/>
              <a:t>connection</a:t>
            </a:r>
            <a:r>
              <a:rPr lang="fi-FI" dirty="0"/>
              <a:t> (</a:t>
            </a:r>
            <a:r>
              <a:rPr lang="fi-FI" dirty="0" err="1"/>
              <a:t>that</a:t>
            </a:r>
            <a:r>
              <a:rPr lang="fi-FI" dirty="0"/>
              <a:t> is, </a:t>
            </a:r>
            <a:r>
              <a:rPr lang="fi-FI" dirty="0" err="1"/>
              <a:t>not</a:t>
            </a:r>
            <a:r>
              <a:rPr lang="fi-FI" dirty="0"/>
              <a:t> </a:t>
            </a:r>
            <a:r>
              <a:rPr lang="fi-FI" dirty="0" err="1"/>
              <a:t>sharing</a:t>
            </a:r>
            <a:r>
              <a:rPr lang="fi-FI" dirty="0"/>
              <a:t> </a:t>
            </a:r>
            <a:r>
              <a:rPr lang="fi-FI" dirty="0" err="1"/>
              <a:t>the</a:t>
            </a:r>
            <a:r>
              <a:rPr lang="fi-FI" dirty="0"/>
              <a:t> </a:t>
            </a:r>
            <a:r>
              <a:rPr lang="fi-FI" dirty="0" err="1"/>
              <a:t>same</a:t>
            </a:r>
            <a:r>
              <a:rPr lang="fi-FI" dirty="0"/>
              <a:t> </a:t>
            </a:r>
            <a:r>
              <a:rPr lang="fi-FI" dirty="0" err="1"/>
              <a:t>professional</a:t>
            </a:r>
            <a:r>
              <a:rPr lang="fi-FI" dirty="0"/>
              <a:t> </a:t>
            </a:r>
            <a:r>
              <a:rPr lang="fi-FI" dirty="0" err="1"/>
              <a:t>ideals</a:t>
            </a:r>
            <a:r>
              <a:rPr lang="fi-FI" dirty="0"/>
              <a:t>)</a:t>
            </a:r>
            <a:endParaRPr lang="fi-FI" dirty="0">
              <a:ea typeface="Calibri"/>
              <a:cs typeface="Calibri"/>
            </a:endParaRPr>
          </a:p>
          <a:p>
            <a:pPr marL="171450" indent="-171450">
              <a:lnSpc>
                <a:spcPct val="90000"/>
              </a:lnSpc>
              <a:spcBef>
                <a:spcPts val="1000"/>
              </a:spcBef>
              <a:buFont typeface="Calibri"/>
              <a:buChar char="-"/>
            </a:pPr>
            <a:r>
              <a:rPr lang="fi-FI" dirty="0" err="1"/>
              <a:t>However</a:t>
            </a:r>
            <a:r>
              <a:rPr lang="fi-FI" dirty="0"/>
              <a:t>, </a:t>
            </a:r>
            <a:r>
              <a:rPr lang="fi-FI" dirty="0" err="1"/>
              <a:t>author</a:t>
            </a:r>
            <a:r>
              <a:rPr lang="fi-FI" dirty="0"/>
              <a:t> is </a:t>
            </a:r>
            <a:r>
              <a:rPr lang="fi-FI" dirty="0" err="1"/>
              <a:t>also</a:t>
            </a:r>
            <a:r>
              <a:rPr lang="fi-FI" dirty="0"/>
              <a:t> </a:t>
            </a:r>
            <a:r>
              <a:rPr lang="fi-FI" dirty="0" err="1"/>
              <a:t>sometimes</a:t>
            </a:r>
            <a:r>
              <a:rPr lang="fi-FI" dirty="0"/>
              <a:t> </a:t>
            </a:r>
            <a:r>
              <a:rPr lang="fi-FI" dirty="0" err="1"/>
              <a:t>constructed</a:t>
            </a:r>
            <a:r>
              <a:rPr lang="fi-FI" dirty="0"/>
              <a:t> of a </a:t>
            </a:r>
            <a:r>
              <a:rPr lang="fi-FI" dirty="0" err="1"/>
              <a:t>magical</a:t>
            </a:r>
            <a:r>
              <a:rPr lang="fi-FI" dirty="0"/>
              <a:t> </a:t>
            </a:r>
            <a:r>
              <a:rPr lang="fi-FI" dirty="0" err="1"/>
              <a:t>being</a:t>
            </a:r>
            <a:r>
              <a:rPr lang="fi-FI" dirty="0"/>
              <a:t> </a:t>
            </a:r>
            <a:r>
              <a:rPr lang="fi-FI" dirty="0" err="1"/>
              <a:t>that</a:t>
            </a:r>
            <a:r>
              <a:rPr lang="fi-FI" dirty="0"/>
              <a:t> </a:t>
            </a:r>
            <a:r>
              <a:rPr lang="fi-FI" dirty="0" err="1"/>
              <a:t>allows</a:t>
            </a:r>
            <a:r>
              <a:rPr lang="fi-FI" dirty="0"/>
              <a:t> </a:t>
            </a:r>
            <a:r>
              <a:rPr lang="fi-FI" dirty="0" err="1"/>
              <a:t>the</a:t>
            </a:r>
            <a:r>
              <a:rPr lang="fi-FI" dirty="0"/>
              <a:t> </a:t>
            </a:r>
            <a:r>
              <a:rPr lang="fi-FI" dirty="0" err="1"/>
              <a:t>publisher</a:t>
            </a:r>
            <a:r>
              <a:rPr lang="fi-FI" dirty="0"/>
              <a:t> to </a:t>
            </a:r>
            <a:r>
              <a:rPr lang="fi-FI" dirty="0" err="1"/>
              <a:t>experience</a:t>
            </a:r>
            <a:r>
              <a:rPr lang="fi-FI" dirty="0"/>
              <a:t> </a:t>
            </a:r>
            <a:r>
              <a:rPr lang="fi-FI" dirty="0" err="1"/>
              <a:t>things</a:t>
            </a:r>
            <a:r>
              <a:rPr lang="fi-FI" dirty="0"/>
              <a:t> </a:t>
            </a:r>
            <a:r>
              <a:rPr lang="fi-FI" dirty="0" err="1"/>
              <a:t>above</a:t>
            </a:r>
            <a:r>
              <a:rPr lang="fi-FI" dirty="0"/>
              <a:t> </a:t>
            </a:r>
            <a:r>
              <a:rPr lang="fi-FI" dirty="0" err="1"/>
              <a:t>the</a:t>
            </a:r>
            <a:r>
              <a:rPr lang="fi-FI" dirty="0"/>
              <a:t> </a:t>
            </a:r>
            <a:r>
              <a:rPr lang="fi-FI" dirty="0" err="1"/>
              <a:t>everyday</a:t>
            </a:r>
            <a:r>
              <a:rPr lang="fi-FI" dirty="0"/>
              <a:t> life: </a:t>
            </a:r>
            <a:r>
              <a:rPr lang="fi-FI" dirty="0" err="1"/>
              <a:t>here</a:t>
            </a:r>
            <a:r>
              <a:rPr lang="fi-FI" dirty="0"/>
              <a:t>, </a:t>
            </a:r>
            <a:r>
              <a:rPr lang="fi-FI" dirty="0" err="1"/>
              <a:t>the</a:t>
            </a:r>
            <a:r>
              <a:rPr lang="fi-FI" dirty="0"/>
              <a:t> </a:t>
            </a:r>
            <a:r>
              <a:rPr lang="fi-FI" dirty="0" err="1"/>
              <a:t>control-aspect</a:t>
            </a:r>
            <a:r>
              <a:rPr lang="fi-FI" dirty="0"/>
              <a:t> </a:t>
            </a:r>
            <a:r>
              <a:rPr lang="fi-FI" dirty="0" err="1"/>
              <a:t>seems</a:t>
            </a:r>
            <a:r>
              <a:rPr lang="fi-FI" dirty="0"/>
              <a:t> to </a:t>
            </a:r>
            <a:r>
              <a:rPr lang="fi-FI" dirty="0" err="1"/>
              <a:t>lose</a:t>
            </a:r>
            <a:r>
              <a:rPr lang="fi-FI" dirty="0"/>
              <a:t> </a:t>
            </a:r>
            <a:r>
              <a:rPr lang="fi-FI" dirty="0" err="1"/>
              <a:t>it's</a:t>
            </a:r>
            <a:r>
              <a:rPr lang="fi-FI" dirty="0"/>
              <a:t> </a:t>
            </a:r>
            <a:r>
              <a:rPr lang="fi-FI" dirty="0" err="1"/>
              <a:t>meaning</a:t>
            </a:r>
            <a:r>
              <a:rPr lang="fi-FI" dirty="0"/>
              <a:t> </a:t>
            </a:r>
            <a:r>
              <a:rPr lang="fi-FI" dirty="0" err="1"/>
              <a:t>while</a:t>
            </a:r>
            <a:r>
              <a:rPr lang="fi-FI" dirty="0"/>
              <a:t> </a:t>
            </a:r>
            <a:r>
              <a:rPr lang="fi-FI" dirty="0" err="1"/>
              <a:t>author</a:t>
            </a:r>
            <a:r>
              <a:rPr lang="fi-FI" dirty="0"/>
              <a:t> and </a:t>
            </a:r>
            <a:r>
              <a:rPr lang="fi-FI" dirty="0" err="1"/>
              <a:t>publisher</a:t>
            </a:r>
            <a:r>
              <a:rPr lang="fi-FI" dirty="0"/>
              <a:t> </a:t>
            </a:r>
            <a:r>
              <a:rPr lang="fi-FI" dirty="0" err="1"/>
              <a:t>form</a:t>
            </a:r>
            <a:r>
              <a:rPr lang="fi-FI" dirty="0"/>
              <a:t> an </a:t>
            </a:r>
            <a:r>
              <a:rPr lang="fi-FI" dirty="0" err="1"/>
              <a:t>intimate</a:t>
            </a:r>
            <a:r>
              <a:rPr lang="fi-FI" dirty="0"/>
              <a:t> </a:t>
            </a:r>
            <a:r>
              <a:rPr lang="fi-FI" dirty="0" err="1"/>
              <a:t>dyad</a:t>
            </a:r>
            <a:endParaRPr lang="fi-FI" dirty="0"/>
          </a:p>
          <a:p>
            <a:pPr marL="171450" indent="-171450">
              <a:lnSpc>
                <a:spcPct val="90000"/>
              </a:lnSpc>
              <a:spcBef>
                <a:spcPts val="1000"/>
              </a:spcBef>
              <a:buFont typeface="Calibri"/>
              <a:buChar char="-"/>
            </a:pPr>
            <a:r>
              <a:rPr lang="fi-FI" dirty="0" err="1"/>
              <a:t>Getting</a:t>
            </a:r>
            <a:r>
              <a:rPr lang="fi-FI" dirty="0"/>
              <a:t> </a:t>
            </a:r>
            <a:r>
              <a:rPr lang="fi-FI" dirty="0" err="1"/>
              <a:t>back</a:t>
            </a:r>
            <a:r>
              <a:rPr lang="fi-FI" dirty="0"/>
              <a:t> to </a:t>
            </a:r>
            <a:r>
              <a:rPr lang="fi-FI" dirty="0" err="1"/>
              <a:t>the</a:t>
            </a:r>
            <a:r>
              <a:rPr lang="fi-FI" dirty="0"/>
              <a:t> </a:t>
            </a:r>
            <a:r>
              <a:rPr lang="fi-FI" dirty="0" err="1"/>
              <a:t>headline</a:t>
            </a:r>
            <a:r>
              <a:rPr lang="fi-FI" dirty="0"/>
              <a:t> of </a:t>
            </a:r>
            <a:r>
              <a:rPr lang="fi-FI" dirty="0" err="1"/>
              <a:t>the</a:t>
            </a:r>
            <a:r>
              <a:rPr lang="fi-FI" dirty="0"/>
              <a:t> </a:t>
            </a:r>
            <a:r>
              <a:rPr lang="fi-FI" dirty="0" err="1"/>
              <a:t>presentation</a:t>
            </a:r>
            <a:r>
              <a:rPr lang="fi-FI" dirty="0"/>
              <a:t>, "</a:t>
            </a:r>
            <a:r>
              <a:rPr lang="fi-FI" dirty="0" err="1"/>
              <a:t>literary</a:t>
            </a:r>
            <a:r>
              <a:rPr lang="fi-FI" dirty="0"/>
              <a:t> </a:t>
            </a:r>
            <a:r>
              <a:rPr lang="fi-FI" dirty="0" err="1"/>
              <a:t>romances</a:t>
            </a:r>
            <a:r>
              <a:rPr lang="fi-FI" dirty="0"/>
              <a:t>" </a:t>
            </a:r>
            <a:r>
              <a:rPr lang="fi-FI" dirty="0" err="1"/>
              <a:t>can</a:t>
            </a:r>
            <a:r>
              <a:rPr lang="fi-FI" dirty="0"/>
              <a:t> </a:t>
            </a:r>
            <a:r>
              <a:rPr lang="fi-FI" dirty="0" err="1"/>
              <a:t>mean</a:t>
            </a:r>
            <a:r>
              <a:rPr lang="fi-FI" dirty="0"/>
              <a:t> </a:t>
            </a:r>
            <a:r>
              <a:rPr lang="fi-FI" dirty="0" err="1"/>
              <a:t>both</a:t>
            </a:r>
            <a:r>
              <a:rPr lang="fi-FI" dirty="0"/>
              <a:t> </a:t>
            </a:r>
            <a:r>
              <a:rPr lang="fi-FI" dirty="0" err="1"/>
              <a:t>the</a:t>
            </a:r>
            <a:r>
              <a:rPr lang="fi-FI" dirty="0"/>
              <a:t> </a:t>
            </a:r>
            <a:r>
              <a:rPr lang="fi-FI" dirty="0" err="1"/>
              <a:t>publisher's</a:t>
            </a:r>
            <a:r>
              <a:rPr lang="fi-FI" dirty="0"/>
              <a:t> </a:t>
            </a:r>
            <a:r>
              <a:rPr lang="fi-FI" dirty="0" err="1"/>
              <a:t>way</a:t>
            </a:r>
            <a:r>
              <a:rPr lang="fi-FI" dirty="0"/>
              <a:t> of </a:t>
            </a:r>
            <a:r>
              <a:rPr lang="fi-FI" dirty="0" err="1"/>
              <a:t>contructing</a:t>
            </a:r>
            <a:r>
              <a:rPr lang="fi-FI" dirty="0"/>
              <a:t> </a:t>
            </a:r>
            <a:r>
              <a:rPr lang="fi-FI" dirty="0" err="1"/>
              <a:t>author</a:t>
            </a:r>
            <a:r>
              <a:rPr lang="fi-FI" dirty="0"/>
              <a:t> as </a:t>
            </a:r>
            <a:r>
              <a:rPr lang="fi-FI" dirty="0" err="1"/>
              <a:t>someone</a:t>
            </a:r>
            <a:r>
              <a:rPr lang="fi-FI" dirty="0"/>
              <a:t> </a:t>
            </a:r>
            <a:r>
              <a:rPr lang="fi-FI" dirty="0" err="1"/>
              <a:t>prone</a:t>
            </a:r>
            <a:r>
              <a:rPr lang="fi-FI" dirty="0"/>
              <a:t> to </a:t>
            </a:r>
            <a:r>
              <a:rPr lang="fi-FI" dirty="0" err="1"/>
              <a:t>having</a:t>
            </a:r>
            <a:r>
              <a:rPr lang="fi-FI" dirty="0"/>
              <a:t> </a:t>
            </a:r>
            <a:r>
              <a:rPr lang="fi-FI" dirty="0" err="1"/>
              <a:t>crushes</a:t>
            </a:r>
            <a:r>
              <a:rPr lang="fi-FI" dirty="0"/>
              <a:t> </a:t>
            </a:r>
            <a:r>
              <a:rPr lang="fi-FI" dirty="0" err="1"/>
              <a:t>with</a:t>
            </a:r>
            <a:r>
              <a:rPr lang="fi-FI" dirty="0"/>
              <a:t> </a:t>
            </a:r>
            <a:r>
              <a:rPr lang="fi-FI" dirty="0" err="1"/>
              <a:t>the</a:t>
            </a:r>
            <a:r>
              <a:rPr lang="fi-FI" dirty="0"/>
              <a:t> publishing </a:t>
            </a:r>
            <a:r>
              <a:rPr lang="fi-FI" dirty="0" err="1"/>
              <a:t>professionals</a:t>
            </a:r>
            <a:r>
              <a:rPr lang="fi-FI" dirty="0"/>
              <a:t> and </a:t>
            </a:r>
            <a:r>
              <a:rPr lang="fi-FI" dirty="0" err="1"/>
              <a:t>the</a:t>
            </a:r>
            <a:r>
              <a:rPr lang="fi-FI" dirty="0"/>
              <a:t> </a:t>
            </a:r>
            <a:r>
              <a:rPr lang="fi-FI" dirty="0" err="1"/>
              <a:t>romanticizing</a:t>
            </a:r>
            <a:r>
              <a:rPr lang="fi-FI" dirty="0"/>
              <a:t> </a:t>
            </a:r>
            <a:r>
              <a:rPr lang="fi-FI" dirty="0" err="1"/>
              <a:t>aspects</a:t>
            </a:r>
            <a:r>
              <a:rPr lang="fi-FI" dirty="0"/>
              <a:t> of </a:t>
            </a:r>
            <a:r>
              <a:rPr lang="fi-FI" dirty="0" err="1"/>
              <a:t>constructing</a:t>
            </a:r>
            <a:r>
              <a:rPr lang="fi-FI" dirty="0"/>
              <a:t> </a:t>
            </a:r>
            <a:r>
              <a:rPr lang="fi-FI" dirty="0" err="1"/>
              <a:t>the</a:t>
            </a:r>
            <a:r>
              <a:rPr lang="fi-FI" dirty="0"/>
              <a:t> </a:t>
            </a:r>
            <a:r>
              <a:rPr lang="fi-FI" dirty="0" err="1"/>
              <a:t>relationship</a:t>
            </a:r>
            <a:r>
              <a:rPr lang="fi-FI" dirty="0"/>
              <a:t> as some </a:t>
            </a:r>
            <a:r>
              <a:rPr lang="fi-FI" dirty="0" err="1"/>
              <a:t>way</a:t>
            </a:r>
            <a:r>
              <a:rPr lang="fi-FI" dirty="0"/>
              <a:t> "</a:t>
            </a:r>
            <a:r>
              <a:rPr lang="fi-FI" dirty="0" err="1"/>
              <a:t>exceptional</a:t>
            </a:r>
            <a:r>
              <a:rPr lang="fi-FI" dirty="0"/>
              <a:t>" </a:t>
            </a:r>
            <a:r>
              <a:rPr lang="fi-FI" dirty="0" err="1"/>
              <a:t>or</a:t>
            </a:r>
            <a:r>
              <a:rPr lang="fi-FI" dirty="0"/>
              <a:t> </a:t>
            </a:r>
            <a:r>
              <a:rPr lang="fi-FI" dirty="0" err="1"/>
              <a:t>even</a:t>
            </a:r>
            <a:r>
              <a:rPr lang="fi-FI" dirty="0"/>
              <a:t> "</a:t>
            </a:r>
            <a:r>
              <a:rPr lang="fi-FI" dirty="0" err="1"/>
              <a:t>magical</a:t>
            </a:r>
            <a:r>
              <a:rPr lang="fi-FI" dirty="0"/>
              <a:t>"</a:t>
            </a:r>
            <a:endParaRPr lang="fi-FI" dirty="0">
              <a:ea typeface="Calibri" panose="020F0502020204030204"/>
              <a:cs typeface="Calibri" panose="020F0502020204030204"/>
            </a:endParaRPr>
          </a:p>
        </p:txBody>
      </p:sp>
      <p:sp>
        <p:nvSpPr>
          <p:cNvPr id="4" name="Dian numeron paikkamerkki 3"/>
          <p:cNvSpPr>
            <a:spLocks noGrp="1"/>
          </p:cNvSpPr>
          <p:nvPr>
            <p:ph type="sldNum" sz="quarter" idx="5"/>
          </p:nvPr>
        </p:nvSpPr>
        <p:spPr/>
        <p:txBody>
          <a:bodyPr/>
          <a:lstStyle/>
          <a:p>
            <a:fld id="{4C030C01-1CB6-4FF4-A056-540A3C1A3673}" type="slidenum">
              <a:rPr lang="fi-FI"/>
              <a:t>13</a:t>
            </a:fld>
            <a:endParaRPr lang="fi-FI"/>
          </a:p>
        </p:txBody>
      </p:sp>
    </p:spTree>
    <p:extLst>
      <p:ext uri="{BB962C8B-B14F-4D97-AF65-F5344CB8AC3E}">
        <p14:creationId xmlns:p14="http://schemas.microsoft.com/office/powerpoint/2010/main" val="38908285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C030C01-1CB6-4FF4-A056-540A3C1A3673}" type="slidenum">
              <a:rPr lang="en-US"/>
              <a:t>14</a:t>
            </a:fld>
            <a:endParaRPr lang="en-US"/>
          </a:p>
        </p:txBody>
      </p:sp>
    </p:spTree>
    <p:extLst>
      <p:ext uri="{BB962C8B-B14F-4D97-AF65-F5344CB8AC3E}">
        <p14:creationId xmlns:p14="http://schemas.microsoft.com/office/powerpoint/2010/main" val="32538328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C030C01-1CB6-4FF4-A056-540A3C1A3673}" type="slidenum">
              <a:rPr lang="en-US"/>
              <a:t>15</a:t>
            </a:fld>
            <a:endParaRPr lang="en-US"/>
          </a:p>
        </p:txBody>
      </p:sp>
    </p:spTree>
    <p:extLst>
      <p:ext uri="{BB962C8B-B14F-4D97-AF65-F5344CB8AC3E}">
        <p14:creationId xmlns:p14="http://schemas.microsoft.com/office/powerpoint/2010/main" val="33901240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285750" indent="-285750">
              <a:buFont typeface="Calibri"/>
              <a:buChar char="-"/>
            </a:pPr>
            <a:r>
              <a:rPr lang="fi-FI" dirty="0">
                <a:ea typeface="Calibri"/>
                <a:cs typeface="Calibri"/>
              </a:rPr>
              <a:t>Publisher-</a:t>
            </a:r>
            <a:r>
              <a:rPr lang="fi-FI" dirty="0" err="1">
                <a:ea typeface="Calibri"/>
                <a:cs typeface="Calibri"/>
              </a:rPr>
              <a:t>author</a:t>
            </a:r>
            <a:r>
              <a:rPr lang="fi-FI" dirty="0">
                <a:ea typeface="Calibri"/>
                <a:cs typeface="Calibri"/>
              </a:rPr>
              <a:t> </a:t>
            </a:r>
            <a:r>
              <a:rPr lang="fi-FI" dirty="0" err="1">
                <a:ea typeface="Calibri"/>
                <a:cs typeface="Calibri"/>
              </a:rPr>
              <a:t>double</a:t>
            </a:r>
            <a:r>
              <a:rPr lang="fi-FI" dirty="0">
                <a:ea typeface="Calibri"/>
                <a:cs typeface="Calibri"/>
              </a:rPr>
              <a:t> </a:t>
            </a:r>
            <a:r>
              <a:rPr lang="fi-FI" dirty="0" err="1">
                <a:ea typeface="Calibri"/>
                <a:cs typeface="Calibri"/>
              </a:rPr>
              <a:t>helix</a:t>
            </a:r>
            <a:r>
              <a:rPr lang="fi-FI" dirty="0">
                <a:ea typeface="Calibri"/>
                <a:cs typeface="Calibri"/>
              </a:rPr>
              <a:t> as "</a:t>
            </a:r>
            <a:r>
              <a:rPr lang="fi-FI" dirty="0" err="1">
                <a:ea typeface="Calibri"/>
                <a:cs typeface="Calibri"/>
              </a:rPr>
              <a:t>the</a:t>
            </a:r>
            <a:r>
              <a:rPr lang="fi-FI" dirty="0">
                <a:ea typeface="Calibri"/>
                <a:cs typeface="Calibri"/>
              </a:rPr>
              <a:t> DNA of </a:t>
            </a:r>
            <a:r>
              <a:rPr lang="fi-FI" dirty="0" err="1">
                <a:ea typeface="Calibri"/>
                <a:cs typeface="Calibri"/>
              </a:rPr>
              <a:t>literary</a:t>
            </a:r>
            <a:r>
              <a:rPr lang="fi-FI" dirty="0">
                <a:ea typeface="Calibri"/>
                <a:cs typeface="Calibri"/>
              </a:rPr>
              <a:t> culture"</a:t>
            </a:r>
          </a:p>
          <a:p>
            <a:pPr marL="285750" indent="-285750">
              <a:buFont typeface="Calibri"/>
              <a:buChar char="-"/>
            </a:pPr>
            <a:r>
              <a:rPr lang="fi-FI" dirty="0">
                <a:ea typeface="Calibri"/>
                <a:cs typeface="Calibri"/>
              </a:rPr>
              <a:t>I am </a:t>
            </a:r>
            <a:r>
              <a:rPr lang="fi-FI" dirty="0" err="1">
                <a:ea typeface="Calibri"/>
                <a:cs typeface="Calibri"/>
              </a:rPr>
              <a:t>happy</a:t>
            </a:r>
            <a:r>
              <a:rPr lang="fi-FI" dirty="0">
                <a:ea typeface="Calibri"/>
                <a:cs typeface="Calibri"/>
              </a:rPr>
              <a:t> to </a:t>
            </a:r>
            <a:r>
              <a:rPr lang="fi-FI" dirty="0" err="1">
                <a:ea typeface="Calibri"/>
                <a:cs typeface="Calibri"/>
              </a:rPr>
              <a:t>answer</a:t>
            </a:r>
            <a:r>
              <a:rPr lang="fi-FI" dirty="0">
                <a:ea typeface="Calibri"/>
                <a:cs typeface="Calibri"/>
              </a:rPr>
              <a:t> </a:t>
            </a:r>
            <a:r>
              <a:rPr lang="fi-FI" dirty="0" err="1">
                <a:ea typeface="Calibri"/>
                <a:cs typeface="Calibri"/>
              </a:rPr>
              <a:t>any</a:t>
            </a:r>
            <a:r>
              <a:rPr lang="fi-FI" dirty="0">
                <a:ea typeface="Calibri"/>
                <a:cs typeface="Calibri"/>
              </a:rPr>
              <a:t> </a:t>
            </a:r>
            <a:r>
              <a:rPr lang="fi-FI" dirty="0" err="1">
                <a:ea typeface="Calibri"/>
                <a:cs typeface="Calibri"/>
              </a:rPr>
              <a:t>questions</a:t>
            </a:r>
            <a:r>
              <a:rPr lang="fi-FI" dirty="0">
                <a:ea typeface="Calibri"/>
                <a:cs typeface="Calibri"/>
              </a:rPr>
              <a:t> </a:t>
            </a:r>
            <a:r>
              <a:rPr lang="fi-FI" dirty="0" err="1">
                <a:ea typeface="Calibri"/>
                <a:cs typeface="Calibri"/>
              </a:rPr>
              <a:t>either</a:t>
            </a:r>
            <a:r>
              <a:rPr lang="fi-FI" dirty="0">
                <a:ea typeface="Calibri"/>
                <a:cs typeface="Calibri"/>
              </a:rPr>
              <a:t> </a:t>
            </a:r>
            <a:r>
              <a:rPr lang="fi-FI" dirty="0" err="1">
                <a:ea typeface="Calibri"/>
                <a:cs typeface="Calibri"/>
              </a:rPr>
              <a:t>now</a:t>
            </a:r>
            <a:r>
              <a:rPr lang="fi-FI" dirty="0">
                <a:ea typeface="Calibri"/>
                <a:cs typeface="Calibri"/>
              </a:rPr>
              <a:t> </a:t>
            </a:r>
            <a:r>
              <a:rPr lang="fi-FI" dirty="0" err="1">
                <a:ea typeface="Calibri"/>
                <a:cs typeface="Calibri"/>
              </a:rPr>
              <a:t>or</a:t>
            </a:r>
            <a:r>
              <a:rPr lang="fi-FI" dirty="0">
                <a:ea typeface="Calibri"/>
                <a:cs typeface="Calibri"/>
              </a:rPr>
              <a:t> </a:t>
            </a:r>
            <a:r>
              <a:rPr lang="fi-FI" dirty="0" err="1">
                <a:ea typeface="Calibri"/>
                <a:cs typeface="Calibri"/>
              </a:rPr>
              <a:t>later</a:t>
            </a:r>
            <a:r>
              <a:rPr lang="fi-FI" dirty="0">
                <a:ea typeface="Calibri"/>
                <a:cs typeface="Calibri"/>
              </a:rPr>
              <a:t> in </a:t>
            </a:r>
            <a:r>
              <a:rPr lang="fi-FI" dirty="0" err="1">
                <a:ea typeface="Calibri"/>
                <a:cs typeface="Calibri"/>
              </a:rPr>
              <a:t>the</a:t>
            </a:r>
            <a:r>
              <a:rPr lang="fi-FI" dirty="0">
                <a:ea typeface="Calibri"/>
                <a:cs typeface="Calibri"/>
              </a:rPr>
              <a:t> chat</a:t>
            </a:r>
          </a:p>
        </p:txBody>
      </p:sp>
      <p:sp>
        <p:nvSpPr>
          <p:cNvPr id="4" name="Dian numeron paikkamerkki 3"/>
          <p:cNvSpPr>
            <a:spLocks noGrp="1"/>
          </p:cNvSpPr>
          <p:nvPr>
            <p:ph type="sldNum" sz="quarter" idx="5"/>
          </p:nvPr>
        </p:nvSpPr>
        <p:spPr/>
        <p:txBody>
          <a:bodyPr/>
          <a:lstStyle/>
          <a:p>
            <a:fld id="{4C030C01-1CB6-4FF4-A056-540A3C1A3673}" type="slidenum">
              <a:rPr lang="fi-FI"/>
              <a:t>16</a:t>
            </a:fld>
            <a:endParaRPr lang="fi-FI"/>
          </a:p>
        </p:txBody>
      </p:sp>
    </p:spTree>
    <p:extLst>
      <p:ext uri="{BB962C8B-B14F-4D97-AF65-F5344CB8AC3E}">
        <p14:creationId xmlns:p14="http://schemas.microsoft.com/office/powerpoint/2010/main" val="279505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1524000" y="1122363"/>
            <a:ext cx="9144000" cy="2387600"/>
          </a:xfrm>
        </p:spPr>
        <p:txBody>
          <a:bodyPr anchor="b"/>
          <a:lstStyle>
            <a:lvl1pPr algn="ctr">
              <a:defRPr sz="6000"/>
            </a:lvl1pPr>
          </a:lstStyle>
          <a:p>
            <a:r>
              <a:rPr lang="fi-FI"/>
              <a:t>Muokkaa perustyyl. napsautt.</a:t>
            </a:r>
          </a:p>
        </p:txBody>
      </p:sp>
      <p:sp>
        <p:nvSpPr>
          <p:cNvPr id="3" name="Alaotsikk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22.9.2026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2822443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22.9.2026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91875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831850" y="1709738"/>
            <a:ext cx="10515600" cy="2852737"/>
          </a:xfrm>
        </p:spPr>
        <p:txBody>
          <a:bodyPr anchor="b"/>
          <a:lstStyle>
            <a:lvl1pPr>
              <a:defRPr sz="6000"/>
            </a:lvl1pPr>
          </a:lstStyle>
          <a:p>
            <a:r>
              <a:rPr lang="fi-FI"/>
              <a:t>Muokkaa perustyyl. napsautt.</a:t>
            </a:r>
          </a:p>
        </p:txBody>
      </p:sp>
      <p:sp>
        <p:nvSpPr>
          <p:cNvPr id="3" name="Tekstin paikkamerkki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22.9.2026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625772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22.9.2026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368371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839788" y="365125"/>
            <a:ext cx="10515600" cy="1325563"/>
          </a:xfrm>
        </p:spPr>
        <p:txBody>
          <a:bodyPr/>
          <a:lstStyle/>
          <a:p>
            <a:r>
              <a:rPr lang="fi-FI"/>
              <a:t>Muokkaa perustyyl. napsautt.</a:t>
            </a:r>
          </a:p>
        </p:txBody>
      </p:sp>
      <p:sp>
        <p:nvSpPr>
          <p:cNvPr id="3" name="Tekstin paikkamerkki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p:cNvSpPr>
            <a:spLocks noGrp="1"/>
          </p:cNvSpPr>
          <p:nvPr>
            <p:ph type="dt" sz="half" idx="10"/>
          </p:nvPr>
        </p:nvSpPr>
        <p:spPr/>
        <p:txBody>
          <a:bodyPr/>
          <a:lstStyle/>
          <a:p>
            <a:fld id="{A02ABAE3-D89C-4001-9AEC-5083F82B749C}" type="datetimeFigureOut">
              <a:rPr lang="fi-FI" smtClean="0"/>
              <a:t>22.9.2026</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4234365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äivämäärän paikkamerkki 2"/>
          <p:cNvSpPr>
            <a:spLocks noGrp="1"/>
          </p:cNvSpPr>
          <p:nvPr>
            <p:ph type="dt" sz="half" idx="10"/>
          </p:nvPr>
        </p:nvSpPr>
        <p:spPr/>
        <p:txBody>
          <a:bodyPr/>
          <a:lstStyle/>
          <a:p>
            <a:fld id="{A02ABAE3-D89C-4001-9AEC-5083F82B749C}" type="datetimeFigureOut">
              <a:rPr lang="fi-FI" smtClean="0"/>
              <a:t>22.9.2026</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23876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A02ABAE3-D89C-4001-9AEC-5083F82B749C}" type="datetimeFigureOut">
              <a:rPr lang="fi-FI" smtClean="0"/>
              <a:t>22.9.2026</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583615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Sisällön paikkamerkk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22.9.2026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827074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Kuvan paikkamerkki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22.9.2026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139981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ystysuoran tekstin paikkamerkki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22.9.2026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012034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8724900" y="365125"/>
            <a:ext cx="2628900" cy="5811838"/>
          </a:xfrm>
        </p:spPr>
        <p:txBody>
          <a:bodyPr vert="eaVert"/>
          <a:lstStyle/>
          <a:p>
            <a:r>
              <a:rPr lang="fi-FI"/>
              <a:t>Muokkaa perustyyl. napsautt.</a:t>
            </a:r>
          </a:p>
        </p:txBody>
      </p:sp>
      <p:sp>
        <p:nvSpPr>
          <p:cNvPr id="3" name="Pystysuoran tekstin paikkamerkki 2"/>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22.9.2026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406455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perustyyl. napsautt.</a:t>
            </a:r>
          </a:p>
        </p:txBody>
      </p:sp>
      <p:sp>
        <p:nvSpPr>
          <p:cNvPr id="3" name="Tekstin paikkamerkki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02ABAE3-D89C-4001-9AEC-5083F82B749C}" type="datetimeFigureOut">
              <a:rPr lang="fi-FI" smtClean="0"/>
              <a:t>22.9.2026</a:t>
            </a:fld>
            <a:endParaRPr lang="fi-FI"/>
          </a:p>
        </p:txBody>
      </p:sp>
      <p:sp>
        <p:nvSpPr>
          <p:cNvPr id="5" name="Alatunnisteen paikkamerk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i-FI"/>
          </a:p>
        </p:txBody>
      </p:sp>
      <p:sp>
        <p:nvSpPr>
          <p:cNvPr id="6" name="Dian numeron paikkamerkki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F4AEF5D-7FAC-4949-84D2-DA5A9BB3D225}" type="slidenum">
              <a:rPr lang="fi-FI" smtClean="0"/>
              <a:t>‹#›</a:t>
            </a:fld>
            <a:endParaRPr lang="fi-FI"/>
          </a:p>
        </p:txBody>
      </p:sp>
    </p:spTree>
    <p:extLst>
      <p:ext uri="{BB962C8B-B14F-4D97-AF65-F5344CB8AC3E}">
        <p14:creationId xmlns:p14="http://schemas.microsoft.com/office/powerpoint/2010/main" val="1034520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descr="Kuva, joka sisältää kohteen selkärangaton, Vesiselkärangattomat, Bioluminesenssi, Sähkönsininen&#10;&#10;Tekoälyllä luotu sisältö saattaa olla virheellistä.">
            <a:extLst>
              <a:ext uri="{FF2B5EF4-FFF2-40B4-BE49-F238E27FC236}">
                <a16:creationId xmlns:a16="http://schemas.microsoft.com/office/drawing/2014/main" id="{5613EC3A-5449-4881-2FC9-0F181C20DEA7}"/>
              </a:ext>
            </a:extLst>
          </p:cNvPr>
          <p:cNvPicPr>
            <a:picLocks noChangeAspect="1"/>
          </p:cNvPicPr>
          <p:nvPr/>
        </p:nvPicPr>
        <p:blipFill>
          <a:blip r:embed="rId3"/>
          <a:srcRect/>
          <a:stretch>
            <a:fillRect/>
          </a:stretch>
        </p:blipFill>
        <p:spPr>
          <a:xfrm>
            <a:off x="-830262" y="4309"/>
            <a:ext cx="13725523" cy="6867524"/>
          </a:xfrm>
          <a:prstGeom prst="rect">
            <a:avLst/>
          </a:prstGeom>
        </p:spPr>
      </p:pic>
      <p:sp>
        <p:nvSpPr>
          <p:cNvPr id="2" name="Otsikko 1"/>
          <p:cNvSpPr>
            <a:spLocks noGrp="1"/>
          </p:cNvSpPr>
          <p:nvPr>
            <p:ph type="ctrTitle"/>
          </p:nvPr>
        </p:nvSpPr>
        <p:spPr/>
        <p:txBody>
          <a:bodyPr/>
          <a:lstStyle/>
          <a:p>
            <a:r>
              <a:rPr lang="fi-FI">
                <a:solidFill>
                  <a:schemeClr val="bg1"/>
                </a:solidFill>
                <a:latin typeface="Aptos"/>
              </a:rPr>
              <a:t>Literary romances and professional boundaries</a:t>
            </a:r>
          </a:p>
        </p:txBody>
      </p:sp>
      <p:sp>
        <p:nvSpPr>
          <p:cNvPr id="6" name="Alaotsikko 5">
            <a:extLst>
              <a:ext uri="{FF2B5EF4-FFF2-40B4-BE49-F238E27FC236}">
                <a16:creationId xmlns:a16="http://schemas.microsoft.com/office/drawing/2014/main" id="{884D4043-2951-923B-76B3-9DFD70E13008}"/>
              </a:ext>
            </a:extLst>
          </p:cNvPr>
          <p:cNvSpPr>
            <a:spLocks noGrp="1"/>
          </p:cNvSpPr>
          <p:nvPr>
            <p:ph type="subTitle" idx="1"/>
          </p:nvPr>
        </p:nvSpPr>
        <p:spPr>
          <a:xfrm>
            <a:off x="1524000" y="4099669"/>
            <a:ext cx="9144000" cy="2192273"/>
          </a:xfrm>
        </p:spPr>
        <p:txBody>
          <a:bodyPr vert="horz" lIns="91440" tIns="45720" rIns="91440" bIns="45720" rtlCol="0" anchor="t">
            <a:normAutofit/>
          </a:bodyPr>
          <a:lstStyle/>
          <a:p>
            <a:r>
              <a:rPr lang="fi-FI" b="1">
                <a:solidFill>
                  <a:schemeClr val="bg1"/>
                </a:solidFill>
              </a:rPr>
              <a:t>Author relations, boundary work and the construction of publishing profession</a:t>
            </a:r>
          </a:p>
          <a:p>
            <a:endParaRPr lang="fi-FI"/>
          </a:p>
          <a:p>
            <a:r>
              <a:rPr lang="fi-FI">
                <a:solidFill>
                  <a:schemeClr val="bg1"/>
                </a:solidFill>
              </a:rPr>
              <a:t>Anne Mölsä</a:t>
            </a:r>
          </a:p>
          <a:p>
            <a:r>
              <a:rPr lang="fi-FI">
                <a:solidFill>
                  <a:schemeClr val="bg1"/>
                </a:solidFill>
              </a:rPr>
              <a:t>Tampere University</a:t>
            </a:r>
          </a:p>
        </p:txBody>
      </p:sp>
    </p:spTree>
    <p:extLst>
      <p:ext uri="{BB962C8B-B14F-4D97-AF65-F5344CB8AC3E}">
        <p14:creationId xmlns:p14="http://schemas.microsoft.com/office/powerpoint/2010/main" val="782385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CDAE99F-DE2A-EE32-6EBC-6E8DCFA0B5BA}"/>
              </a:ext>
            </a:extLst>
          </p:cNvPr>
          <p:cNvSpPr>
            <a:spLocks noGrp="1"/>
          </p:cNvSpPr>
          <p:nvPr>
            <p:ph type="title"/>
          </p:nvPr>
        </p:nvSpPr>
        <p:spPr>
          <a:xfrm>
            <a:off x="656772" y="365125"/>
            <a:ext cx="10697028" cy="1334634"/>
          </a:xfrm>
        </p:spPr>
        <p:txBody>
          <a:bodyPr/>
          <a:lstStyle/>
          <a:p>
            <a:r>
              <a:rPr lang="fi-FI"/>
              <a:t>Dissertation on publishers of literature</a:t>
            </a:r>
          </a:p>
          <a:p>
            <a:endParaRPr lang="fi-FI" dirty="0"/>
          </a:p>
        </p:txBody>
      </p:sp>
      <p:sp>
        <p:nvSpPr>
          <p:cNvPr id="3" name="Sisällön paikkamerkki 2">
            <a:extLst>
              <a:ext uri="{FF2B5EF4-FFF2-40B4-BE49-F238E27FC236}">
                <a16:creationId xmlns:a16="http://schemas.microsoft.com/office/drawing/2014/main" id="{754D56EA-2656-9B0C-B240-54E8A3A75306}"/>
              </a:ext>
            </a:extLst>
          </p:cNvPr>
          <p:cNvSpPr>
            <a:spLocks noGrp="1"/>
          </p:cNvSpPr>
          <p:nvPr>
            <p:ph idx="1"/>
          </p:nvPr>
        </p:nvSpPr>
        <p:spPr>
          <a:xfrm>
            <a:off x="655232" y="1512804"/>
            <a:ext cx="7060926" cy="5210498"/>
          </a:xfrm>
        </p:spPr>
        <p:txBody>
          <a:bodyPr vert="horz" lIns="91440" tIns="45720" rIns="91440" bIns="45720" rtlCol="0" anchor="t">
            <a:normAutofit lnSpcReduction="10000"/>
          </a:bodyPr>
          <a:lstStyle/>
          <a:p>
            <a:pPr>
              <a:lnSpc>
                <a:spcPct val="100000"/>
              </a:lnSpc>
              <a:buFont typeface="Calibri,Sans-Serif"/>
              <a:buChar char="-"/>
            </a:pPr>
            <a:r>
              <a:rPr lang="fi-FI" sz="2600">
                <a:highlight>
                  <a:srgbClr val="FFFFFF"/>
                </a:highlight>
              </a:rPr>
              <a:t>I am studying how publishers of Finnish literature construct themselves as a professional group and how authorship is produced in the process</a:t>
            </a:r>
          </a:p>
          <a:p>
            <a:pPr>
              <a:lnSpc>
                <a:spcPct val="100000"/>
              </a:lnSpc>
              <a:buFont typeface="Calibri,Sans-Serif"/>
              <a:buChar char="-"/>
            </a:pPr>
            <a:r>
              <a:rPr lang="fi-FI" sz="2600">
                <a:highlight>
                  <a:srgbClr val="FFFFFF"/>
                </a:highlight>
              </a:rPr>
              <a:t>The approach combines cultural studies, media studies and sociology of literature</a:t>
            </a:r>
            <a:endParaRPr lang="en-US" sz="2600">
              <a:highlight>
                <a:srgbClr val="FFFFFF"/>
              </a:highlight>
            </a:endParaRPr>
          </a:p>
          <a:p>
            <a:pPr>
              <a:lnSpc>
                <a:spcPct val="100000"/>
              </a:lnSpc>
              <a:buFont typeface="Calibri,Sans-Serif"/>
              <a:buChar char="-"/>
            </a:pPr>
            <a:r>
              <a:rPr lang="fi-FI" sz="2600">
                <a:highlight>
                  <a:srgbClr val="FFFFFF"/>
                </a:highlight>
              </a:rPr>
              <a:t>The data consists of 16 interviews with the editorial staff (editors, publishing managers and publishers) and 14 observations of work situations (meetings, book fairs, book launch parties, events)</a:t>
            </a:r>
          </a:p>
          <a:p>
            <a:pPr>
              <a:lnSpc>
                <a:spcPct val="100000"/>
              </a:lnSpc>
              <a:buFont typeface="Calibri,Sans-Serif"/>
              <a:buChar char="-"/>
            </a:pPr>
            <a:r>
              <a:rPr lang="fi-FI" sz="2600">
                <a:highlight>
                  <a:srgbClr val="FFFFFF"/>
                </a:highlight>
              </a:rPr>
              <a:t>Large and mid-size trade publishers</a:t>
            </a:r>
            <a:endParaRPr lang="fi-FI" sz="2600" dirty="0">
              <a:highlight>
                <a:srgbClr val="FFFFFF"/>
              </a:highlight>
            </a:endParaRPr>
          </a:p>
        </p:txBody>
      </p:sp>
      <p:pic>
        <p:nvPicPr>
          <p:cNvPr id="4" name="Kuva 3" descr="Kuva, joka sisältää kohteen ilmapallo, sisä-, Juhlatarvike, henkilö&#10;&#10;Tekoälyn luoma sisältö voi olla virheellistä.">
            <a:extLst>
              <a:ext uri="{FF2B5EF4-FFF2-40B4-BE49-F238E27FC236}">
                <a16:creationId xmlns:a16="http://schemas.microsoft.com/office/drawing/2014/main" id="{B3ED2457-4E57-9043-5DAD-AFF4C43E6AEE}"/>
              </a:ext>
            </a:extLst>
          </p:cNvPr>
          <p:cNvPicPr>
            <a:picLocks noChangeAspect="1"/>
          </p:cNvPicPr>
          <p:nvPr/>
        </p:nvPicPr>
        <p:blipFill>
          <a:blip r:embed="rId3"/>
          <a:srcRect r="248" b="185"/>
          <a:stretch>
            <a:fillRect/>
          </a:stretch>
        </p:blipFill>
        <p:spPr>
          <a:xfrm>
            <a:off x="9533163" y="139020"/>
            <a:ext cx="2506019" cy="3360102"/>
          </a:xfrm>
          <a:prstGeom prst="rect">
            <a:avLst/>
          </a:prstGeom>
        </p:spPr>
      </p:pic>
      <p:pic>
        <p:nvPicPr>
          <p:cNvPr id="5" name="Kuva 4" descr="Kuva, joka sisältää kohteen teksti, sisä-, henkilö, vaate&#10;&#10;Tekoälyn luoma sisältö voi olla virheellistä.">
            <a:extLst>
              <a:ext uri="{FF2B5EF4-FFF2-40B4-BE49-F238E27FC236}">
                <a16:creationId xmlns:a16="http://schemas.microsoft.com/office/drawing/2014/main" id="{3C56F1C7-ED73-2EFB-F52C-6B1409FF475E}"/>
              </a:ext>
            </a:extLst>
          </p:cNvPr>
          <p:cNvPicPr>
            <a:picLocks noChangeAspect="1"/>
          </p:cNvPicPr>
          <p:nvPr/>
        </p:nvPicPr>
        <p:blipFill>
          <a:blip r:embed="rId4"/>
          <a:srcRect r="141"/>
          <a:stretch>
            <a:fillRect/>
          </a:stretch>
        </p:blipFill>
        <p:spPr>
          <a:xfrm>
            <a:off x="8015286" y="3677784"/>
            <a:ext cx="4026857" cy="3049361"/>
          </a:xfrm>
          <a:prstGeom prst="rect">
            <a:avLst/>
          </a:prstGeom>
        </p:spPr>
      </p:pic>
    </p:spTree>
    <p:extLst>
      <p:ext uri="{BB962C8B-B14F-4D97-AF65-F5344CB8AC3E}">
        <p14:creationId xmlns:p14="http://schemas.microsoft.com/office/powerpoint/2010/main" val="21078830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59CB5FB-8B31-643B-31EC-CC3BC2561BB9}"/>
              </a:ext>
            </a:extLst>
          </p:cNvPr>
          <p:cNvSpPr>
            <a:spLocks noGrp="1"/>
          </p:cNvSpPr>
          <p:nvPr>
            <p:ph type="title"/>
          </p:nvPr>
        </p:nvSpPr>
        <p:spPr>
          <a:xfrm>
            <a:off x="838200" y="365125"/>
            <a:ext cx="6921261" cy="1929411"/>
          </a:xfrm>
        </p:spPr>
        <p:txBody>
          <a:bodyPr/>
          <a:lstStyle/>
          <a:p>
            <a:r>
              <a:rPr lang="fi-FI"/>
              <a:t>The unexplored mystery of </a:t>
            </a:r>
            <a:r>
              <a:rPr lang="fi-FI" dirty="0"/>
              <a:t>the Finnish publishing field</a:t>
            </a:r>
          </a:p>
        </p:txBody>
      </p:sp>
      <p:pic>
        <p:nvPicPr>
          <p:cNvPr id="4" name="Sisällön paikkamerkki 3" descr="Kuva, joka sisältää kohteen teksti, kirja, vaate, sanomalehti&#10;&#10;Kuvaus luotu automaattisesti">
            <a:extLst>
              <a:ext uri="{FF2B5EF4-FFF2-40B4-BE49-F238E27FC236}">
                <a16:creationId xmlns:a16="http://schemas.microsoft.com/office/drawing/2014/main" id="{EF323C42-921D-C5C2-2DB6-CB8DD0687F3C}"/>
              </a:ext>
            </a:extLst>
          </p:cNvPr>
          <p:cNvPicPr>
            <a:picLocks noGrp="1" noChangeAspect="1"/>
          </p:cNvPicPr>
          <p:nvPr>
            <p:ph idx="1"/>
          </p:nvPr>
        </p:nvPicPr>
        <p:blipFill>
          <a:blip r:embed="rId3"/>
          <a:srcRect r="169"/>
          <a:stretch>
            <a:fillRect/>
          </a:stretch>
        </p:blipFill>
        <p:spPr>
          <a:xfrm>
            <a:off x="7915026" y="359134"/>
            <a:ext cx="4005278" cy="5357753"/>
          </a:xfrm>
          <a:prstGeom prst="rect">
            <a:avLst/>
          </a:prstGeom>
        </p:spPr>
      </p:pic>
      <p:sp>
        <p:nvSpPr>
          <p:cNvPr id="5" name="Tekstiruutu 4">
            <a:extLst>
              <a:ext uri="{FF2B5EF4-FFF2-40B4-BE49-F238E27FC236}">
                <a16:creationId xmlns:a16="http://schemas.microsoft.com/office/drawing/2014/main" id="{541453DD-DD41-433C-9BB5-BAAE652E5079}"/>
              </a:ext>
            </a:extLst>
          </p:cNvPr>
          <p:cNvSpPr txBox="1"/>
          <p:nvPr/>
        </p:nvSpPr>
        <p:spPr>
          <a:xfrm>
            <a:off x="7928167" y="5883339"/>
            <a:ext cx="398242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a:t>"The Everyday Life of a Small Publisher", 1995</a:t>
            </a:r>
          </a:p>
        </p:txBody>
      </p:sp>
    </p:spTree>
    <p:extLst>
      <p:ext uri="{BB962C8B-B14F-4D97-AF65-F5344CB8AC3E}">
        <p14:creationId xmlns:p14="http://schemas.microsoft.com/office/powerpoint/2010/main" val="1128379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1C3DD67-3E8B-0B2E-0705-A5FFEC2D8454}"/>
              </a:ext>
            </a:extLst>
          </p:cNvPr>
          <p:cNvSpPr>
            <a:spLocks noGrp="1"/>
          </p:cNvSpPr>
          <p:nvPr>
            <p:ph type="title"/>
          </p:nvPr>
        </p:nvSpPr>
        <p:spPr/>
        <p:txBody>
          <a:bodyPr/>
          <a:lstStyle/>
          <a:p>
            <a:r>
              <a:rPr lang="fi-FI"/>
              <a:t>On professions</a:t>
            </a:r>
          </a:p>
        </p:txBody>
      </p:sp>
      <p:sp>
        <p:nvSpPr>
          <p:cNvPr id="3" name="Sisällön paikkamerkki 2">
            <a:extLst>
              <a:ext uri="{FF2B5EF4-FFF2-40B4-BE49-F238E27FC236}">
                <a16:creationId xmlns:a16="http://schemas.microsoft.com/office/drawing/2014/main" id="{DDAC8842-F78D-24E2-9EEB-4C884E07BD27}"/>
              </a:ext>
            </a:extLst>
          </p:cNvPr>
          <p:cNvSpPr>
            <a:spLocks noGrp="1"/>
          </p:cNvSpPr>
          <p:nvPr>
            <p:ph idx="1"/>
          </p:nvPr>
        </p:nvSpPr>
        <p:spPr/>
        <p:txBody>
          <a:bodyPr vert="horz" lIns="91440" tIns="45720" rIns="91440" bIns="45720" rtlCol="0" anchor="t">
            <a:normAutofit lnSpcReduction="10000"/>
          </a:bodyPr>
          <a:lstStyle/>
          <a:p>
            <a:r>
              <a:rPr lang="fi-FI" dirty="0" err="1"/>
              <a:t>Profession</a:t>
            </a:r>
            <a:r>
              <a:rPr lang="fi-FI" dirty="0"/>
              <a:t>: </a:t>
            </a:r>
            <a:r>
              <a:rPr lang="fi-FI" dirty="0" err="1"/>
              <a:t>distinct</a:t>
            </a:r>
            <a:r>
              <a:rPr lang="fi-FI" dirty="0"/>
              <a:t> and </a:t>
            </a:r>
            <a:r>
              <a:rPr lang="fi-FI" dirty="0" err="1"/>
              <a:t>generic</a:t>
            </a:r>
            <a:r>
              <a:rPr lang="fi-FI" dirty="0"/>
              <a:t> </a:t>
            </a:r>
            <a:r>
              <a:rPr lang="fi-FI" dirty="0" err="1"/>
              <a:t>category</a:t>
            </a:r>
            <a:r>
              <a:rPr lang="fi-FI" dirty="0"/>
              <a:t> of </a:t>
            </a:r>
            <a:r>
              <a:rPr lang="fi-FI" dirty="0" err="1"/>
              <a:t>occupational</a:t>
            </a:r>
            <a:r>
              <a:rPr lang="fi-FI" dirty="0"/>
              <a:t> </a:t>
            </a:r>
            <a:r>
              <a:rPr lang="fi-FI" dirty="0" err="1"/>
              <a:t>work</a:t>
            </a:r>
            <a:r>
              <a:rPr lang="fi-FI" dirty="0"/>
              <a:t> (</a:t>
            </a:r>
            <a:r>
              <a:rPr lang="fi-FI" dirty="0" err="1"/>
              <a:t>Evetts</a:t>
            </a:r>
            <a:r>
              <a:rPr lang="fi-FI" dirty="0"/>
              <a:t> 2013, 781)</a:t>
            </a:r>
          </a:p>
          <a:p>
            <a:r>
              <a:rPr lang="fi-FI" dirty="0" err="1"/>
              <a:t>Profession</a:t>
            </a:r>
            <a:r>
              <a:rPr lang="fi-FI" dirty="0"/>
              <a:t> </a:t>
            </a:r>
            <a:r>
              <a:rPr lang="fi-FI" dirty="0" err="1"/>
              <a:t>becomes</a:t>
            </a:r>
            <a:r>
              <a:rPr lang="fi-FI" dirty="0"/>
              <a:t> </a:t>
            </a:r>
            <a:r>
              <a:rPr lang="fi-FI" dirty="0" err="1"/>
              <a:t>possible</a:t>
            </a:r>
            <a:r>
              <a:rPr lang="fi-FI" dirty="0"/>
              <a:t> and "</a:t>
            </a:r>
            <a:r>
              <a:rPr lang="fi-FI" dirty="0" err="1"/>
              <a:t>natural</a:t>
            </a:r>
            <a:r>
              <a:rPr lang="fi-FI" dirty="0"/>
              <a:t>" in </a:t>
            </a:r>
            <a:r>
              <a:rPr lang="fi-FI" dirty="0" err="1"/>
              <a:t>the</a:t>
            </a:r>
            <a:r>
              <a:rPr lang="fi-FI" dirty="0"/>
              <a:t> </a:t>
            </a:r>
            <a:r>
              <a:rPr lang="fi-FI" dirty="0" err="1"/>
              <a:t>process</a:t>
            </a:r>
            <a:r>
              <a:rPr lang="fi-FI" dirty="0"/>
              <a:t> in </a:t>
            </a:r>
            <a:r>
              <a:rPr lang="fi-FI" dirty="0" err="1"/>
              <a:t>which</a:t>
            </a:r>
            <a:r>
              <a:rPr lang="fi-FI" dirty="0"/>
              <a:t> </a:t>
            </a:r>
            <a:r>
              <a:rPr lang="fi-FI" dirty="0" err="1"/>
              <a:t>the</a:t>
            </a:r>
            <a:r>
              <a:rPr lang="fi-FI" dirty="0"/>
              <a:t> </a:t>
            </a:r>
            <a:r>
              <a:rPr lang="fi-FI" dirty="0" err="1"/>
              <a:t>world's</a:t>
            </a:r>
            <a:r>
              <a:rPr lang="fi-FI" dirty="0"/>
              <a:t> </a:t>
            </a:r>
            <a:r>
              <a:rPr lang="fi-FI" dirty="0" err="1"/>
              <a:t>complexity</a:t>
            </a:r>
            <a:r>
              <a:rPr lang="fi-FI" dirty="0"/>
              <a:t> and </a:t>
            </a:r>
            <a:r>
              <a:rPr lang="fi-FI" dirty="0" err="1"/>
              <a:t>incoherence</a:t>
            </a:r>
            <a:r>
              <a:rPr lang="fi-FI" dirty="0"/>
              <a:t> is </a:t>
            </a:r>
            <a:r>
              <a:rPr lang="fi-FI" dirty="0" err="1"/>
              <a:t>transformed</a:t>
            </a:r>
            <a:r>
              <a:rPr lang="fi-FI" dirty="0"/>
              <a:t> into </a:t>
            </a:r>
            <a:r>
              <a:rPr lang="fi-FI" dirty="0" err="1"/>
              <a:t>integrated</a:t>
            </a:r>
            <a:r>
              <a:rPr lang="fi-FI" dirty="0"/>
              <a:t>, </a:t>
            </a:r>
            <a:r>
              <a:rPr lang="fi-FI" dirty="0" err="1"/>
              <a:t>separate</a:t>
            </a:r>
            <a:r>
              <a:rPr lang="fi-FI" dirty="0"/>
              <a:t> and </a:t>
            </a:r>
            <a:r>
              <a:rPr lang="fi-FI" dirty="0" err="1"/>
              <a:t>neat</a:t>
            </a:r>
            <a:r>
              <a:rPr lang="fi-FI" dirty="0"/>
              <a:t> </a:t>
            </a:r>
            <a:r>
              <a:rPr lang="fi-FI" dirty="0" err="1"/>
              <a:t>patterns</a:t>
            </a:r>
            <a:r>
              <a:rPr lang="fi-FI" dirty="0"/>
              <a:t> (</a:t>
            </a:r>
            <a:r>
              <a:rPr lang="fi-FI" dirty="0" err="1"/>
              <a:t>Fournier</a:t>
            </a:r>
            <a:r>
              <a:rPr lang="fi-FI" dirty="0"/>
              <a:t> 2000, 71)</a:t>
            </a:r>
          </a:p>
          <a:p>
            <a:r>
              <a:rPr lang="fi-FI" dirty="0" err="1"/>
              <a:t>Professions</a:t>
            </a:r>
            <a:r>
              <a:rPr lang="fi-FI" dirty="0"/>
              <a:t> </a:t>
            </a:r>
            <a:r>
              <a:rPr lang="fi-FI" dirty="0" err="1"/>
              <a:t>don't</a:t>
            </a:r>
            <a:r>
              <a:rPr lang="fi-FI" dirty="0"/>
              <a:t> just </a:t>
            </a:r>
            <a:r>
              <a:rPr lang="fi-FI" dirty="0" err="1"/>
              <a:t>reflect</a:t>
            </a:r>
            <a:r>
              <a:rPr lang="fi-FI" dirty="0"/>
              <a:t> </a:t>
            </a:r>
            <a:r>
              <a:rPr lang="fi-FI" dirty="0" err="1"/>
              <a:t>the</a:t>
            </a:r>
            <a:r>
              <a:rPr lang="fi-FI" dirty="0"/>
              <a:t> </a:t>
            </a:r>
            <a:r>
              <a:rPr lang="fi-FI" dirty="0" err="1"/>
              <a:t>reality</a:t>
            </a:r>
            <a:r>
              <a:rPr lang="fi-FI" dirty="0"/>
              <a:t> </a:t>
            </a:r>
            <a:r>
              <a:rPr lang="fi-FI" dirty="0" err="1"/>
              <a:t>they</a:t>
            </a:r>
            <a:r>
              <a:rPr lang="fi-FI" dirty="0"/>
              <a:t> </a:t>
            </a:r>
            <a:r>
              <a:rPr lang="fi-FI" dirty="0" err="1"/>
              <a:t>claim</a:t>
            </a:r>
            <a:r>
              <a:rPr lang="fi-FI" dirty="0"/>
              <a:t> to "</a:t>
            </a:r>
            <a:r>
              <a:rPr lang="fi-FI" dirty="0" err="1"/>
              <a:t>know</a:t>
            </a:r>
            <a:r>
              <a:rPr lang="fi-FI" dirty="0"/>
              <a:t> </a:t>
            </a:r>
            <a:r>
              <a:rPr lang="fi-FI" dirty="0" err="1"/>
              <a:t>about</a:t>
            </a:r>
            <a:r>
              <a:rPr lang="fi-FI" dirty="0"/>
              <a:t>": </a:t>
            </a:r>
            <a:r>
              <a:rPr lang="fi-FI" dirty="0" err="1"/>
              <a:t>the</a:t>
            </a:r>
            <a:r>
              <a:rPr lang="fi-FI" dirty="0"/>
              <a:t> </a:t>
            </a:r>
            <a:r>
              <a:rPr lang="fi-FI" dirty="0" err="1"/>
              <a:t>object</a:t>
            </a:r>
            <a:r>
              <a:rPr lang="fi-FI" dirty="0"/>
              <a:t> of </a:t>
            </a:r>
            <a:r>
              <a:rPr lang="fi-FI" dirty="0" err="1"/>
              <a:t>knowing</a:t>
            </a:r>
            <a:r>
              <a:rPr lang="fi-FI" dirty="0"/>
              <a:t> </a:t>
            </a:r>
            <a:r>
              <a:rPr lang="fi-FI" dirty="0" err="1"/>
              <a:t>doesn't</a:t>
            </a:r>
            <a:r>
              <a:rPr lang="fi-FI" dirty="0"/>
              <a:t> </a:t>
            </a:r>
            <a:r>
              <a:rPr lang="fi-FI" dirty="0" err="1"/>
              <a:t>exists</a:t>
            </a:r>
            <a:r>
              <a:rPr lang="fi-FI" dirty="0"/>
              <a:t> </a:t>
            </a:r>
            <a:r>
              <a:rPr lang="fi-FI" dirty="0" err="1"/>
              <a:t>separately</a:t>
            </a:r>
            <a:r>
              <a:rPr lang="fi-FI" dirty="0"/>
              <a:t> </a:t>
            </a:r>
            <a:r>
              <a:rPr lang="fi-FI" dirty="0" err="1"/>
              <a:t>from</a:t>
            </a:r>
            <a:r>
              <a:rPr lang="fi-FI" dirty="0"/>
              <a:t> </a:t>
            </a:r>
            <a:r>
              <a:rPr lang="fi-FI" dirty="0" err="1"/>
              <a:t>the</a:t>
            </a:r>
            <a:r>
              <a:rPr lang="fi-FI" dirty="0"/>
              <a:t> </a:t>
            </a:r>
            <a:r>
              <a:rPr lang="fi-FI" dirty="0" err="1"/>
              <a:t>professional</a:t>
            </a:r>
            <a:r>
              <a:rPr lang="fi-FI" dirty="0"/>
              <a:t> </a:t>
            </a:r>
            <a:r>
              <a:rPr lang="fi-FI" dirty="0" err="1"/>
              <a:t>gaze</a:t>
            </a:r>
            <a:r>
              <a:rPr lang="fi-FI" dirty="0"/>
              <a:t>, </a:t>
            </a:r>
            <a:r>
              <a:rPr lang="fi-FI" dirty="0" err="1"/>
              <a:t>but</a:t>
            </a:r>
            <a:r>
              <a:rPr lang="fi-FI" dirty="0"/>
              <a:t> is </a:t>
            </a:r>
            <a:r>
              <a:rPr lang="fi-FI" dirty="0" err="1"/>
              <a:t>produced</a:t>
            </a:r>
            <a:r>
              <a:rPr lang="fi-FI" dirty="0"/>
              <a:t> </a:t>
            </a:r>
            <a:r>
              <a:rPr lang="fi-FI" dirty="0" err="1"/>
              <a:t>by</a:t>
            </a:r>
            <a:r>
              <a:rPr lang="fi-FI" dirty="0"/>
              <a:t> </a:t>
            </a:r>
            <a:r>
              <a:rPr lang="fi-FI" dirty="0" err="1"/>
              <a:t>the</a:t>
            </a:r>
            <a:r>
              <a:rPr lang="fi-FI" dirty="0"/>
              <a:t> </a:t>
            </a:r>
            <a:r>
              <a:rPr lang="fi-FI" dirty="0" err="1"/>
              <a:t>professional</a:t>
            </a:r>
            <a:r>
              <a:rPr lang="fi-FI" dirty="0"/>
              <a:t> </a:t>
            </a:r>
            <a:r>
              <a:rPr lang="fi-FI" dirty="0" err="1"/>
              <a:t>practice</a:t>
            </a:r>
            <a:r>
              <a:rPr lang="fi-FI" dirty="0"/>
              <a:t> (ibid., 72)</a:t>
            </a:r>
          </a:p>
          <a:p>
            <a:r>
              <a:rPr lang="fi-FI" dirty="0"/>
              <a:t>It is </a:t>
            </a:r>
            <a:r>
              <a:rPr lang="fi-FI" dirty="0" err="1"/>
              <a:t>crucial</a:t>
            </a:r>
            <a:r>
              <a:rPr lang="fi-FI" dirty="0"/>
              <a:t> to </a:t>
            </a:r>
            <a:r>
              <a:rPr lang="fi-FI" dirty="0" err="1"/>
              <a:t>study</a:t>
            </a:r>
            <a:r>
              <a:rPr lang="fi-FI" dirty="0"/>
              <a:t> </a:t>
            </a:r>
            <a:r>
              <a:rPr lang="fi-FI" dirty="0" err="1"/>
              <a:t>how</a:t>
            </a:r>
            <a:r>
              <a:rPr lang="fi-FI" dirty="0"/>
              <a:t> publishing </a:t>
            </a:r>
            <a:r>
              <a:rPr lang="fi-FI" dirty="0" err="1"/>
              <a:t>becomes</a:t>
            </a:r>
            <a:r>
              <a:rPr lang="fi-FI" dirty="0"/>
              <a:t> "</a:t>
            </a:r>
            <a:r>
              <a:rPr lang="fi-FI" dirty="0" err="1"/>
              <a:t>natural</a:t>
            </a:r>
            <a:r>
              <a:rPr lang="fi-FI" dirty="0"/>
              <a:t>" in </a:t>
            </a:r>
            <a:r>
              <a:rPr lang="fi-FI" dirty="0" err="1"/>
              <a:t>the</a:t>
            </a:r>
            <a:r>
              <a:rPr lang="fi-FI" dirty="0"/>
              <a:t> </a:t>
            </a:r>
            <a:r>
              <a:rPr lang="fi-FI" dirty="0" err="1"/>
              <a:t>professional's</a:t>
            </a:r>
            <a:r>
              <a:rPr lang="fi-FI" dirty="0"/>
              <a:t> </a:t>
            </a:r>
            <a:r>
              <a:rPr lang="fi-FI" dirty="0" err="1"/>
              <a:t>everyday</a:t>
            </a:r>
            <a:r>
              <a:rPr lang="fi-FI" dirty="0"/>
              <a:t> </a:t>
            </a:r>
            <a:r>
              <a:rPr lang="fi-FI" dirty="0" err="1"/>
              <a:t>work</a:t>
            </a:r>
            <a:r>
              <a:rPr lang="fi-FI" dirty="0"/>
              <a:t> and </a:t>
            </a:r>
            <a:r>
              <a:rPr lang="fi-FI" dirty="0" err="1"/>
              <a:t>meaning-making</a:t>
            </a:r>
            <a:r>
              <a:rPr lang="fi-FI" dirty="0"/>
              <a:t> </a:t>
            </a:r>
          </a:p>
        </p:txBody>
      </p:sp>
    </p:spTree>
    <p:extLst>
      <p:ext uri="{BB962C8B-B14F-4D97-AF65-F5344CB8AC3E}">
        <p14:creationId xmlns:p14="http://schemas.microsoft.com/office/powerpoint/2010/main" val="3042502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2B094EC-3078-57CD-8FE9-4BE7D19E53D1}"/>
              </a:ext>
            </a:extLst>
          </p:cNvPr>
          <p:cNvSpPr>
            <a:spLocks noGrp="1"/>
          </p:cNvSpPr>
          <p:nvPr>
            <p:ph type="title"/>
          </p:nvPr>
        </p:nvSpPr>
        <p:spPr/>
        <p:txBody>
          <a:bodyPr/>
          <a:lstStyle/>
          <a:p>
            <a:r>
              <a:rPr lang="fi-FI"/>
              <a:t>Boundary work</a:t>
            </a:r>
          </a:p>
        </p:txBody>
      </p:sp>
      <p:sp>
        <p:nvSpPr>
          <p:cNvPr id="3" name="Sisällön paikkamerkki 2">
            <a:extLst>
              <a:ext uri="{FF2B5EF4-FFF2-40B4-BE49-F238E27FC236}">
                <a16:creationId xmlns:a16="http://schemas.microsoft.com/office/drawing/2014/main" id="{D0A8565D-41C1-EE1C-7AF2-4FD7ED90A76A}"/>
              </a:ext>
            </a:extLst>
          </p:cNvPr>
          <p:cNvSpPr>
            <a:spLocks noGrp="1"/>
          </p:cNvSpPr>
          <p:nvPr>
            <p:ph idx="1"/>
          </p:nvPr>
        </p:nvSpPr>
        <p:spPr>
          <a:xfrm>
            <a:off x="838200" y="1451814"/>
            <a:ext cx="10515600" cy="4725149"/>
          </a:xfrm>
        </p:spPr>
        <p:txBody>
          <a:bodyPr vert="horz" lIns="91440" tIns="45720" rIns="91440" bIns="45720" rtlCol="0" anchor="t">
            <a:normAutofit/>
          </a:bodyPr>
          <a:lstStyle/>
          <a:p>
            <a:pPr marL="0" indent="0">
              <a:buNone/>
            </a:pPr>
            <a:endParaRPr lang="fi-FI" dirty="0"/>
          </a:p>
          <a:p>
            <a:r>
              <a:rPr lang="fi-FI" dirty="0"/>
              <a:t>Christina </a:t>
            </a:r>
            <a:r>
              <a:rPr lang="fi-FI" dirty="0" err="1"/>
              <a:t>Nippert</a:t>
            </a:r>
            <a:r>
              <a:rPr lang="fi-FI" dirty="0"/>
              <a:t>-Eng: "</a:t>
            </a:r>
            <a:r>
              <a:rPr lang="fi-FI" dirty="0" err="1"/>
              <a:t>Boundary</a:t>
            </a:r>
            <a:r>
              <a:rPr lang="fi-FI" dirty="0"/>
              <a:t> </a:t>
            </a:r>
            <a:r>
              <a:rPr lang="fi-FI" dirty="0" err="1"/>
              <a:t>work</a:t>
            </a:r>
            <a:r>
              <a:rPr lang="fi-FI" dirty="0"/>
              <a:t> </a:t>
            </a:r>
            <a:r>
              <a:rPr lang="fi-FI" dirty="0" err="1"/>
              <a:t>consists</a:t>
            </a:r>
            <a:r>
              <a:rPr lang="fi-FI" dirty="0"/>
              <a:t> of </a:t>
            </a:r>
            <a:r>
              <a:rPr lang="fi-FI" dirty="0" err="1"/>
              <a:t>the</a:t>
            </a:r>
            <a:r>
              <a:rPr lang="fi-FI" dirty="0"/>
              <a:t> </a:t>
            </a:r>
            <a:r>
              <a:rPr lang="fi-FI" dirty="0" err="1"/>
              <a:t>strategies</a:t>
            </a:r>
            <a:r>
              <a:rPr lang="fi-FI" dirty="0"/>
              <a:t>, </a:t>
            </a:r>
            <a:r>
              <a:rPr lang="fi-FI" dirty="0" err="1"/>
              <a:t>principles</a:t>
            </a:r>
            <a:r>
              <a:rPr lang="fi-FI" dirty="0"/>
              <a:t> and </a:t>
            </a:r>
            <a:r>
              <a:rPr lang="fi-FI" dirty="0" err="1"/>
              <a:t>practices</a:t>
            </a:r>
            <a:r>
              <a:rPr lang="fi-FI" dirty="0"/>
              <a:t> </a:t>
            </a:r>
            <a:r>
              <a:rPr lang="fi-FI" dirty="0" err="1"/>
              <a:t>that</a:t>
            </a:r>
            <a:r>
              <a:rPr lang="fi-FI" dirty="0"/>
              <a:t> </a:t>
            </a:r>
            <a:r>
              <a:rPr lang="fi-FI" dirty="0" err="1"/>
              <a:t>we</a:t>
            </a:r>
            <a:r>
              <a:rPr lang="fi-FI" dirty="0"/>
              <a:t> </a:t>
            </a:r>
            <a:r>
              <a:rPr lang="fi-FI" dirty="0" err="1"/>
              <a:t>use</a:t>
            </a:r>
            <a:r>
              <a:rPr lang="fi-FI" dirty="0"/>
              <a:t> to </a:t>
            </a:r>
            <a:r>
              <a:rPr lang="fi-FI" dirty="0" err="1"/>
              <a:t>create</a:t>
            </a:r>
            <a:r>
              <a:rPr lang="fi-FI" dirty="0"/>
              <a:t>, </a:t>
            </a:r>
            <a:r>
              <a:rPr lang="fi-FI" dirty="0" err="1"/>
              <a:t>maintain</a:t>
            </a:r>
            <a:r>
              <a:rPr lang="fi-FI" dirty="0"/>
              <a:t> and </a:t>
            </a:r>
            <a:r>
              <a:rPr lang="fi-FI" dirty="0" err="1"/>
              <a:t>modify</a:t>
            </a:r>
            <a:r>
              <a:rPr lang="fi-FI" dirty="0"/>
              <a:t> </a:t>
            </a:r>
            <a:r>
              <a:rPr lang="fi-FI" dirty="0" err="1"/>
              <a:t>cultural</a:t>
            </a:r>
            <a:r>
              <a:rPr lang="fi-FI" dirty="0"/>
              <a:t> </a:t>
            </a:r>
            <a:r>
              <a:rPr lang="fi-FI" dirty="0" err="1"/>
              <a:t>categories</a:t>
            </a:r>
            <a:r>
              <a:rPr lang="fi-FI" dirty="0"/>
              <a:t>"; "</a:t>
            </a:r>
            <a:r>
              <a:rPr lang="fi-FI" dirty="0" err="1"/>
              <a:t>Boundary</a:t>
            </a:r>
            <a:r>
              <a:rPr lang="fi-FI" dirty="0"/>
              <a:t> </a:t>
            </a:r>
            <a:r>
              <a:rPr lang="fi-FI" dirty="0" err="1"/>
              <a:t>work</a:t>
            </a:r>
            <a:r>
              <a:rPr lang="fi-FI" dirty="0"/>
              <a:t> is </a:t>
            </a:r>
            <a:r>
              <a:rPr lang="fi-FI" dirty="0" err="1"/>
              <a:t>what</a:t>
            </a:r>
            <a:r>
              <a:rPr lang="fi-FI" dirty="0"/>
              <a:t> </a:t>
            </a:r>
            <a:r>
              <a:rPr lang="fi-FI" dirty="0" err="1"/>
              <a:t>allows</a:t>
            </a:r>
            <a:r>
              <a:rPr lang="fi-FI" dirty="0"/>
              <a:t> </a:t>
            </a:r>
            <a:r>
              <a:rPr lang="fi-FI" dirty="0" err="1"/>
              <a:t>categories</a:t>
            </a:r>
            <a:r>
              <a:rPr lang="fi-FI" dirty="0"/>
              <a:t> and </a:t>
            </a:r>
            <a:r>
              <a:rPr lang="fi-FI" dirty="0" err="1"/>
              <a:t>classification</a:t>
            </a:r>
            <a:r>
              <a:rPr lang="fi-FI" dirty="0"/>
              <a:t> </a:t>
            </a:r>
            <a:r>
              <a:rPr lang="fi-FI" dirty="0" err="1"/>
              <a:t>systems</a:t>
            </a:r>
            <a:r>
              <a:rPr lang="fi-FI" dirty="0"/>
              <a:t> to </a:t>
            </a:r>
            <a:r>
              <a:rPr lang="fi-FI" dirty="0" err="1"/>
              <a:t>exist</a:t>
            </a:r>
            <a:r>
              <a:rPr lang="fi-FI" dirty="0"/>
              <a:t>, to </a:t>
            </a:r>
            <a:r>
              <a:rPr lang="fi-FI" dirty="0" err="1"/>
              <a:t>be</a:t>
            </a:r>
            <a:r>
              <a:rPr lang="fi-FI" dirty="0"/>
              <a:t> </a:t>
            </a:r>
            <a:r>
              <a:rPr lang="fi-FI" dirty="0" err="1"/>
              <a:t>meaningful</a:t>
            </a:r>
            <a:r>
              <a:rPr lang="fi-FI" dirty="0"/>
              <a:t>, and to </a:t>
            </a:r>
            <a:r>
              <a:rPr lang="fi-FI" dirty="0" err="1"/>
              <a:t>change</a:t>
            </a:r>
            <a:r>
              <a:rPr lang="fi-FI" dirty="0"/>
              <a:t> </a:t>
            </a:r>
            <a:r>
              <a:rPr lang="fi-FI" dirty="0" err="1"/>
              <a:t>over</a:t>
            </a:r>
            <a:r>
              <a:rPr lang="fi-FI" dirty="0"/>
              <a:t> </a:t>
            </a:r>
            <a:r>
              <a:rPr lang="fi-FI" dirty="0" err="1"/>
              <a:t>time</a:t>
            </a:r>
            <a:r>
              <a:rPr lang="fi-FI" dirty="0"/>
              <a:t>" (1996, 564)</a:t>
            </a:r>
          </a:p>
          <a:p>
            <a:r>
              <a:rPr lang="fi-FI" dirty="0" err="1"/>
              <a:t>Valérie</a:t>
            </a:r>
            <a:r>
              <a:rPr lang="fi-FI" dirty="0"/>
              <a:t> </a:t>
            </a:r>
            <a:r>
              <a:rPr lang="fi-FI" dirty="0" err="1"/>
              <a:t>Fournier</a:t>
            </a:r>
            <a:r>
              <a:rPr lang="fi-FI" dirty="0"/>
              <a:t>: </a:t>
            </a:r>
            <a:r>
              <a:rPr lang="fi-FI" dirty="0" err="1"/>
              <a:t>Professions</a:t>
            </a:r>
            <a:r>
              <a:rPr lang="fi-FI" dirty="0"/>
              <a:t> as </a:t>
            </a:r>
            <a:r>
              <a:rPr lang="fi-FI" dirty="0" err="1"/>
              <a:t>consequences</a:t>
            </a:r>
            <a:r>
              <a:rPr lang="fi-FI" dirty="0"/>
              <a:t> of 'labour of division' </a:t>
            </a:r>
            <a:r>
              <a:rPr lang="fi-FI" dirty="0" err="1"/>
              <a:t>rather</a:t>
            </a:r>
            <a:r>
              <a:rPr lang="fi-FI" dirty="0"/>
              <a:t> </a:t>
            </a:r>
            <a:r>
              <a:rPr lang="fi-FI" dirty="0" err="1"/>
              <a:t>than</a:t>
            </a:r>
            <a:r>
              <a:rPr lang="fi-FI" dirty="0"/>
              <a:t> 'division of labour' (2000, 73)</a:t>
            </a:r>
          </a:p>
        </p:txBody>
      </p:sp>
    </p:spTree>
    <p:extLst>
      <p:ext uri="{BB962C8B-B14F-4D97-AF65-F5344CB8AC3E}">
        <p14:creationId xmlns:p14="http://schemas.microsoft.com/office/powerpoint/2010/main" val="448626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F252E19-5959-FD67-36DE-11425F66DCF5}"/>
              </a:ext>
            </a:extLst>
          </p:cNvPr>
          <p:cNvSpPr>
            <a:spLocks noGrp="1"/>
          </p:cNvSpPr>
          <p:nvPr>
            <p:ph type="title"/>
          </p:nvPr>
        </p:nvSpPr>
        <p:spPr/>
        <p:txBody>
          <a:bodyPr/>
          <a:lstStyle/>
          <a:p>
            <a:r>
              <a:rPr lang="fi-FI"/>
              <a:t>Data examples</a:t>
            </a:r>
          </a:p>
        </p:txBody>
      </p:sp>
      <p:sp>
        <p:nvSpPr>
          <p:cNvPr id="3" name="Tekstin paikkamerkki 2">
            <a:extLst>
              <a:ext uri="{FF2B5EF4-FFF2-40B4-BE49-F238E27FC236}">
                <a16:creationId xmlns:a16="http://schemas.microsoft.com/office/drawing/2014/main" id="{7F9B658D-3D4D-AB39-2FDE-7FA9FDC8D387}"/>
              </a:ext>
            </a:extLst>
          </p:cNvPr>
          <p:cNvSpPr>
            <a:spLocks noGrp="1"/>
          </p:cNvSpPr>
          <p:nvPr>
            <p:ph type="body" idx="1"/>
          </p:nvPr>
        </p:nvSpPr>
        <p:spPr/>
        <p:txBody>
          <a:bodyPr/>
          <a:lstStyle/>
          <a:p>
            <a:endParaRPr lang="fi-FI"/>
          </a:p>
        </p:txBody>
      </p:sp>
    </p:spTree>
    <p:extLst>
      <p:ext uri="{BB962C8B-B14F-4D97-AF65-F5344CB8AC3E}">
        <p14:creationId xmlns:p14="http://schemas.microsoft.com/office/powerpoint/2010/main" val="3204993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9569269-FDAE-1072-C1DE-1DAC68F1A0D8}"/>
              </a:ext>
            </a:extLst>
          </p:cNvPr>
          <p:cNvSpPr>
            <a:spLocks noGrp="1"/>
          </p:cNvSpPr>
          <p:nvPr>
            <p:ph type="title"/>
          </p:nvPr>
        </p:nvSpPr>
        <p:spPr>
          <a:xfrm>
            <a:off x="838200" y="149465"/>
            <a:ext cx="10515600" cy="1224921"/>
          </a:xfrm>
        </p:spPr>
        <p:txBody>
          <a:bodyPr/>
          <a:lstStyle/>
          <a:p>
            <a:r>
              <a:rPr lang="fi-FI"/>
              <a:t>Professional intimacy</a:t>
            </a:r>
          </a:p>
        </p:txBody>
      </p:sp>
      <p:sp>
        <p:nvSpPr>
          <p:cNvPr id="3" name="Sisällön paikkamerkki 2">
            <a:extLst>
              <a:ext uri="{FF2B5EF4-FFF2-40B4-BE49-F238E27FC236}">
                <a16:creationId xmlns:a16="http://schemas.microsoft.com/office/drawing/2014/main" id="{2BC3EDAF-CDCE-86BC-D137-DF69BB1F9417}"/>
              </a:ext>
            </a:extLst>
          </p:cNvPr>
          <p:cNvSpPr>
            <a:spLocks noGrp="1"/>
          </p:cNvSpPr>
          <p:nvPr>
            <p:ph idx="1"/>
          </p:nvPr>
        </p:nvSpPr>
        <p:spPr>
          <a:xfrm>
            <a:off x="838200" y="1221777"/>
            <a:ext cx="10515600" cy="4466356"/>
          </a:xfrm>
        </p:spPr>
        <p:txBody>
          <a:bodyPr vert="horz" lIns="91440" tIns="45720" rIns="91440" bIns="45720" rtlCol="0" anchor="t">
            <a:noAutofit/>
          </a:bodyPr>
          <a:lstStyle/>
          <a:p>
            <a:pPr>
              <a:buNone/>
            </a:pPr>
            <a:r>
              <a:rPr lang="en-US" dirty="0">
                <a:latin typeface="Aptos"/>
                <a:ea typeface="Calibri"/>
                <a:cs typeface="Calibri"/>
              </a:rPr>
              <a:t>One downside probably has to do with the fact that the editor is always a representator of an institution, and at the same time you’re supposed to have pretty straightforward and even friend-like relations with the authors, or kind of close ones. And the more intimate and familiar the editor-author relationship is, the better the work tends to flow. However, at the same time, there’s this position of authority that requires keeping a certain distance. And there are things related to, for example, publishing decisions or how books are marketed or what’s being done with them in-house, I’ve got things that I cannot disclose externally. So, you’re supposed to be a really nice guy, and at the same time you must, </a:t>
            </a:r>
            <a:r>
              <a:rPr lang="en-US" i="1" dirty="0">
                <a:latin typeface="Aptos"/>
                <a:ea typeface="Calibri"/>
                <a:cs typeface="Calibri"/>
              </a:rPr>
              <a:t>ex officio</a:t>
            </a:r>
            <a:r>
              <a:rPr lang="en-US" dirty="0">
                <a:latin typeface="Aptos"/>
                <a:ea typeface="Calibri"/>
                <a:cs typeface="Calibri"/>
              </a:rPr>
              <a:t>, hold back what you say and what you don’t. It’s kind of hard to combine, or even impossible. </a:t>
            </a:r>
            <a:r>
              <a:rPr lang="fi-FI" dirty="0">
                <a:ea typeface="+mn-lt"/>
                <a:cs typeface="+mn-lt"/>
              </a:rPr>
              <a:t>(Niko, editor)</a:t>
            </a:r>
            <a:endParaRPr lang="fi-FI" dirty="0"/>
          </a:p>
          <a:p>
            <a:pPr marL="0" indent="0">
              <a:buNone/>
            </a:pPr>
            <a:endParaRPr lang="fi-FI" dirty="0"/>
          </a:p>
        </p:txBody>
      </p:sp>
    </p:spTree>
    <p:extLst>
      <p:ext uri="{BB962C8B-B14F-4D97-AF65-F5344CB8AC3E}">
        <p14:creationId xmlns:p14="http://schemas.microsoft.com/office/powerpoint/2010/main" val="1379712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AE9ED62-DC2A-00D4-40B0-8D7E2B2ABB51}"/>
              </a:ext>
            </a:extLst>
          </p:cNvPr>
          <p:cNvSpPr>
            <a:spLocks noGrp="1"/>
          </p:cNvSpPr>
          <p:nvPr>
            <p:ph type="title"/>
          </p:nvPr>
        </p:nvSpPr>
        <p:spPr/>
        <p:txBody>
          <a:bodyPr/>
          <a:lstStyle/>
          <a:p>
            <a:r>
              <a:rPr lang="fi-FI"/>
              <a:t>The emotionally needy author</a:t>
            </a:r>
            <a:endParaRPr lang="fi-FI" dirty="0"/>
          </a:p>
        </p:txBody>
      </p:sp>
      <p:sp>
        <p:nvSpPr>
          <p:cNvPr id="3" name="Sisällön paikkamerkki 2">
            <a:extLst>
              <a:ext uri="{FF2B5EF4-FFF2-40B4-BE49-F238E27FC236}">
                <a16:creationId xmlns:a16="http://schemas.microsoft.com/office/drawing/2014/main" id="{7115801F-BDDE-3068-B7E0-EBA83FB08434}"/>
              </a:ext>
            </a:extLst>
          </p:cNvPr>
          <p:cNvSpPr>
            <a:spLocks noGrp="1"/>
          </p:cNvSpPr>
          <p:nvPr>
            <p:ph idx="1"/>
          </p:nvPr>
        </p:nvSpPr>
        <p:spPr/>
        <p:txBody>
          <a:bodyPr vert="horz" lIns="91440" tIns="45720" rIns="91440" bIns="45720" rtlCol="0" anchor="t">
            <a:normAutofit/>
          </a:bodyPr>
          <a:lstStyle/>
          <a:p>
            <a:pPr>
              <a:buNone/>
            </a:pPr>
            <a:r>
              <a:rPr lang="fi-FI" dirty="0"/>
              <a:t>(--) most often [the difficult situations with authors] have to do with the fact that (--) the relationship </a:t>
            </a:r>
            <a:r>
              <a:rPr lang="fi-FI" i="1" dirty="0"/>
              <a:t>is </a:t>
            </a:r>
            <a:r>
              <a:rPr lang="fi-FI" dirty="0"/>
              <a:t>so confidential and author's work is so personal and authors reveal themselves in their work, so I have had the experience that it's easy for the author to slip into trying to get the editor's support for all kinds of challenges in </a:t>
            </a:r>
            <a:r>
              <a:rPr lang="fi-FI"/>
              <a:t>life. So the author might have quite a low threshold of talking about things </a:t>
            </a:r>
            <a:r>
              <a:rPr lang="fi-FI" dirty="0"/>
              <a:t>that maybe should be shared with a close friend or even a therapist. (Simo, publisher)</a:t>
            </a:r>
            <a:endParaRPr lang="fi-FI"/>
          </a:p>
          <a:p>
            <a:pPr marL="0" indent="0">
              <a:buNone/>
            </a:pPr>
            <a:endParaRPr lang="fi-FI" dirty="0"/>
          </a:p>
        </p:txBody>
      </p:sp>
    </p:spTree>
    <p:extLst>
      <p:ext uri="{BB962C8B-B14F-4D97-AF65-F5344CB8AC3E}">
        <p14:creationId xmlns:p14="http://schemas.microsoft.com/office/powerpoint/2010/main" val="2261375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3E3FE66-4037-66FD-FBF0-362FE0FB8680}"/>
              </a:ext>
            </a:extLst>
          </p:cNvPr>
          <p:cNvSpPr>
            <a:spLocks noGrp="1"/>
          </p:cNvSpPr>
          <p:nvPr>
            <p:ph type="title"/>
          </p:nvPr>
        </p:nvSpPr>
        <p:spPr/>
        <p:txBody>
          <a:bodyPr/>
          <a:lstStyle/>
          <a:p>
            <a:r>
              <a:rPr lang="fi-FI"/>
              <a:t>Author in transference</a:t>
            </a:r>
          </a:p>
        </p:txBody>
      </p:sp>
      <p:sp>
        <p:nvSpPr>
          <p:cNvPr id="3" name="Sisällön paikkamerkki 2">
            <a:extLst>
              <a:ext uri="{FF2B5EF4-FFF2-40B4-BE49-F238E27FC236}">
                <a16:creationId xmlns:a16="http://schemas.microsoft.com/office/drawing/2014/main" id="{9CCA90BE-8BF0-D355-C90E-557DD69A84BE}"/>
              </a:ext>
            </a:extLst>
          </p:cNvPr>
          <p:cNvSpPr>
            <a:spLocks noGrp="1"/>
          </p:cNvSpPr>
          <p:nvPr>
            <p:ph idx="1"/>
          </p:nvPr>
        </p:nvSpPr>
        <p:spPr/>
        <p:txBody>
          <a:bodyPr vert="horz" lIns="91440" tIns="45720" rIns="91440" bIns="45720" rtlCol="0" anchor="t">
            <a:noAutofit/>
          </a:bodyPr>
          <a:lstStyle/>
          <a:p>
            <a:pPr>
              <a:buNone/>
            </a:pPr>
            <a:r>
              <a:rPr lang="fi-FI" dirty="0">
                <a:latin typeface="Calibri"/>
                <a:ea typeface="Calibri"/>
                <a:cs typeface="Calibri"/>
              </a:rPr>
              <a:t>And then there are all these crush-type things and such, that of course shouldn't be let </a:t>
            </a:r>
            <a:r>
              <a:rPr lang="fi-FI" i="1" dirty="0">
                <a:latin typeface="Calibri"/>
                <a:ea typeface="Calibri"/>
                <a:cs typeface="Calibri"/>
              </a:rPr>
              <a:t>(laughs)</a:t>
            </a:r>
            <a:r>
              <a:rPr lang="fi-FI" dirty="0">
                <a:latin typeface="Calibri"/>
                <a:ea typeface="Calibri"/>
                <a:cs typeface="Calibri"/>
              </a:rPr>
              <a:t> to flare up in any way. But it's such an intriguing thing, the editor-author relationship, especially (--) if the editor is </a:t>
            </a:r>
            <a:r>
              <a:rPr lang="fi-FI" i="1" dirty="0">
                <a:latin typeface="Calibri"/>
                <a:ea typeface="Calibri"/>
                <a:cs typeface="Calibri"/>
              </a:rPr>
              <a:t>really </a:t>
            </a:r>
            <a:r>
              <a:rPr lang="fi-FI" dirty="0">
                <a:latin typeface="Calibri"/>
                <a:ea typeface="Calibri"/>
                <a:cs typeface="Calibri"/>
              </a:rPr>
              <a:t>excited about the manuscript, and particularly if it's a first-time author, it must feel kind of intoxicating that someone sees </a:t>
            </a:r>
            <a:r>
              <a:rPr lang="fi-FI" i="1" dirty="0">
                <a:latin typeface="Calibri"/>
                <a:ea typeface="Calibri"/>
                <a:cs typeface="Calibri"/>
              </a:rPr>
              <a:t>you </a:t>
            </a:r>
            <a:r>
              <a:rPr lang="fi-FI" dirty="0">
                <a:latin typeface="Calibri"/>
                <a:ea typeface="Calibri"/>
                <a:cs typeface="Calibri"/>
              </a:rPr>
              <a:t>so completely, and how excellent you are. So then it might, or I've heard that these kind of crushes can develop. But </a:t>
            </a:r>
            <a:r>
              <a:rPr lang="fi-FI" i="1" dirty="0">
                <a:latin typeface="Calibri"/>
                <a:ea typeface="Calibri"/>
                <a:cs typeface="Calibri"/>
              </a:rPr>
              <a:t>then</a:t>
            </a:r>
            <a:r>
              <a:rPr lang="fi-FI" dirty="0">
                <a:latin typeface="Calibri"/>
                <a:ea typeface="Calibri"/>
                <a:cs typeface="Calibri"/>
              </a:rPr>
              <a:t>, of course, a </a:t>
            </a:r>
            <a:r>
              <a:rPr lang="fi-FI" i="1" dirty="0">
                <a:latin typeface="Calibri"/>
                <a:ea typeface="Calibri"/>
                <a:cs typeface="Calibri"/>
              </a:rPr>
              <a:t>mature </a:t>
            </a:r>
            <a:r>
              <a:rPr lang="fi-FI" dirty="0">
                <a:latin typeface="Calibri"/>
                <a:ea typeface="Calibri"/>
                <a:cs typeface="Calibri"/>
              </a:rPr>
              <a:t>publishing</a:t>
            </a:r>
            <a:r>
              <a:rPr lang="fi-FI" i="1" dirty="0">
                <a:latin typeface="Calibri"/>
                <a:ea typeface="Calibri"/>
                <a:cs typeface="Calibri"/>
              </a:rPr>
              <a:t> </a:t>
            </a:r>
            <a:r>
              <a:rPr lang="fi-FI" dirty="0">
                <a:latin typeface="Calibri"/>
                <a:ea typeface="Calibri"/>
                <a:cs typeface="Calibri"/>
              </a:rPr>
              <a:t>professional </a:t>
            </a:r>
            <a:r>
              <a:rPr lang="fi-FI" i="1" dirty="0">
                <a:latin typeface="Calibri"/>
                <a:ea typeface="Calibri"/>
                <a:cs typeface="Calibri"/>
              </a:rPr>
              <a:t>(Anne giggles)</a:t>
            </a:r>
            <a:r>
              <a:rPr lang="fi-FI" dirty="0">
                <a:latin typeface="Calibri"/>
                <a:ea typeface="Calibri"/>
                <a:cs typeface="Calibri"/>
              </a:rPr>
              <a:t> draws a line when it </a:t>
            </a:r>
            <a:r>
              <a:rPr lang="fi-FI">
                <a:latin typeface="Calibri"/>
                <a:ea typeface="Calibri"/>
                <a:cs typeface="Calibri"/>
              </a:rPr>
              <a:t>comes to these things. (Viivi, publishing manager)</a:t>
            </a:r>
            <a:endParaRPr lang="fi-FI" i="1">
              <a:latin typeface="Calibri"/>
              <a:ea typeface="Calibri"/>
              <a:cs typeface="Calibri"/>
            </a:endParaRPr>
          </a:p>
        </p:txBody>
      </p:sp>
    </p:spTree>
    <p:extLst>
      <p:ext uri="{BB962C8B-B14F-4D97-AF65-F5344CB8AC3E}">
        <p14:creationId xmlns:p14="http://schemas.microsoft.com/office/powerpoint/2010/main" val="30443298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A7A1C10-F777-A4B8-1701-B65D517D2289}"/>
              </a:ext>
            </a:extLst>
          </p:cNvPr>
          <p:cNvSpPr>
            <a:spLocks noGrp="1"/>
          </p:cNvSpPr>
          <p:nvPr>
            <p:ph type="title"/>
          </p:nvPr>
        </p:nvSpPr>
        <p:spPr/>
        <p:txBody>
          <a:bodyPr/>
          <a:lstStyle/>
          <a:p>
            <a:r>
              <a:rPr lang="fi-FI"/>
              <a:t>Author as an exception</a:t>
            </a:r>
          </a:p>
        </p:txBody>
      </p:sp>
      <p:sp>
        <p:nvSpPr>
          <p:cNvPr id="3" name="Sisällön paikkamerkki 2">
            <a:extLst>
              <a:ext uri="{FF2B5EF4-FFF2-40B4-BE49-F238E27FC236}">
                <a16:creationId xmlns:a16="http://schemas.microsoft.com/office/drawing/2014/main" id="{D11134AA-1811-D49D-96DC-91AB0D2A55E9}"/>
              </a:ext>
            </a:extLst>
          </p:cNvPr>
          <p:cNvSpPr>
            <a:spLocks noGrp="1"/>
          </p:cNvSpPr>
          <p:nvPr>
            <p:ph idx="1"/>
          </p:nvPr>
        </p:nvSpPr>
        <p:spPr/>
        <p:txBody>
          <a:bodyPr vert="horz" lIns="91440" tIns="45720" rIns="91440" bIns="45720" rtlCol="0" anchor="t">
            <a:normAutofit/>
          </a:bodyPr>
          <a:lstStyle/>
          <a:p>
            <a:pPr>
              <a:buNone/>
            </a:pPr>
            <a:r>
              <a:rPr lang="fi-FI" dirty="0">
                <a:ea typeface="+mn-lt"/>
                <a:cs typeface="+mn-lt"/>
              </a:rPr>
              <a:t>(--) he was so vital and full of creative energy. And each version of a manuscript was like I was reading a completely new one. Sometimes I felt totally exhausted </a:t>
            </a:r>
            <a:r>
              <a:rPr lang="fi-FI" i="1" dirty="0">
                <a:ea typeface="+mn-lt"/>
                <a:cs typeface="+mn-lt"/>
              </a:rPr>
              <a:t>(laughs, Anne also laughs) </a:t>
            </a:r>
            <a:r>
              <a:rPr lang="fi-FI" dirty="0">
                <a:ea typeface="+mn-lt"/>
                <a:cs typeface="+mn-lt"/>
              </a:rPr>
              <a:t>because I just couldn't take a new one, I don't even recognize this, I guess the characters were the same, I guess these things happened, but everything had been reworked. And he was very, kind of magical, one of a kind, he lived in his own reality, really. It felt like I could see some kind of original source of creation through him, how the text just bubbled up from there. He really </a:t>
            </a:r>
            <a:r>
              <a:rPr lang="fi-FI">
                <a:ea typeface="+mn-lt"/>
                <a:cs typeface="+mn-lt"/>
              </a:rPr>
              <a:t>was a sorceror in that way. (Ronja, publishing manager)</a:t>
            </a:r>
            <a:endParaRPr lang="fi-FI"/>
          </a:p>
          <a:p>
            <a:pPr marL="0" indent="0">
              <a:buNone/>
            </a:pPr>
            <a:endParaRPr lang="fi-FI" dirty="0"/>
          </a:p>
        </p:txBody>
      </p:sp>
    </p:spTree>
    <p:extLst>
      <p:ext uri="{BB962C8B-B14F-4D97-AF65-F5344CB8AC3E}">
        <p14:creationId xmlns:p14="http://schemas.microsoft.com/office/powerpoint/2010/main" val="18019544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DADB4EA-8126-567B-04AA-9C1E19610C77}"/>
              </a:ext>
            </a:extLst>
          </p:cNvPr>
          <p:cNvSpPr>
            <a:spLocks noGrp="1"/>
          </p:cNvSpPr>
          <p:nvPr>
            <p:ph type="title"/>
          </p:nvPr>
        </p:nvSpPr>
        <p:spPr/>
        <p:txBody>
          <a:bodyPr/>
          <a:lstStyle/>
          <a:p>
            <a:r>
              <a:rPr lang="fi-FI"/>
              <a:t>Getting famous with the famous</a:t>
            </a:r>
          </a:p>
        </p:txBody>
      </p:sp>
      <p:sp>
        <p:nvSpPr>
          <p:cNvPr id="3" name="Sisällön paikkamerkki 2">
            <a:extLst>
              <a:ext uri="{FF2B5EF4-FFF2-40B4-BE49-F238E27FC236}">
                <a16:creationId xmlns:a16="http://schemas.microsoft.com/office/drawing/2014/main" id="{6FD072B9-ED5D-2486-A3DE-54A9B36C1022}"/>
              </a:ext>
            </a:extLst>
          </p:cNvPr>
          <p:cNvSpPr>
            <a:spLocks noGrp="1"/>
          </p:cNvSpPr>
          <p:nvPr>
            <p:ph idx="1"/>
          </p:nvPr>
        </p:nvSpPr>
        <p:spPr/>
        <p:txBody>
          <a:bodyPr vert="horz" lIns="91440" tIns="45720" rIns="91440" bIns="45720" rtlCol="0" anchor="t">
            <a:normAutofit/>
          </a:bodyPr>
          <a:lstStyle/>
          <a:p>
            <a:pPr>
              <a:buNone/>
            </a:pPr>
            <a:r>
              <a:rPr lang="fi-FI" dirty="0">
                <a:ea typeface="+mn-lt"/>
                <a:cs typeface="+mn-lt"/>
              </a:rPr>
              <a:t>(--) at that point I had </a:t>
            </a:r>
            <a:r>
              <a:rPr lang="fi-FI" dirty="0" err="1">
                <a:ea typeface="+mn-lt"/>
                <a:cs typeface="+mn-lt"/>
              </a:rPr>
              <a:t>only</a:t>
            </a:r>
            <a:r>
              <a:rPr lang="fi-FI" dirty="0">
                <a:ea typeface="+mn-lt"/>
                <a:cs typeface="+mn-lt"/>
              </a:rPr>
              <a:t> </a:t>
            </a:r>
            <a:r>
              <a:rPr lang="fi-FI" dirty="0" err="1">
                <a:ea typeface="+mn-lt"/>
                <a:cs typeface="+mn-lt"/>
              </a:rPr>
              <a:t>worked</a:t>
            </a:r>
            <a:r>
              <a:rPr lang="fi-FI" dirty="0">
                <a:ea typeface="+mn-lt"/>
                <a:cs typeface="+mn-lt"/>
              </a:rPr>
              <a:t> </a:t>
            </a:r>
            <a:r>
              <a:rPr lang="fi-FI" dirty="0" err="1">
                <a:ea typeface="+mn-lt"/>
                <a:cs typeface="+mn-lt"/>
              </a:rPr>
              <a:t>few</a:t>
            </a:r>
            <a:r>
              <a:rPr lang="fi-FI" dirty="0">
                <a:ea typeface="+mn-lt"/>
                <a:cs typeface="+mn-lt"/>
              </a:rPr>
              <a:t> </a:t>
            </a:r>
            <a:r>
              <a:rPr lang="fi-FI" dirty="0" err="1">
                <a:ea typeface="+mn-lt"/>
                <a:cs typeface="+mn-lt"/>
              </a:rPr>
              <a:t>years</a:t>
            </a:r>
            <a:r>
              <a:rPr lang="fi-FI" dirty="0">
                <a:ea typeface="+mn-lt"/>
                <a:cs typeface="+mn-lt"/>
              </a:rPr>
              <a:t> </a:t>
            </a:r>
            <a:r>
              <a:rPr lang="fi-FI" dirty="0" err="1">
                <a:ea typeface="+mn-lt"/>
                <a:cs typeface="+mn-lt"/>
              </a:rPr>
              <a:t>full-time</a:t>
            </a:r>
            <a:r>
              <a:rPr lang="fi-FI" dirty="0">
                <a:ea typeface="+mn-lt"/>
                <a:cs typeface="+mn-lt"/>
              </a:rPr>
              <a:t> [in </a:t>
            </a:r>
            <a:r>
              <a:rPr lang="fi-FI" dirty="0" err="1">
                <a:ea typeface="+mn-lt"/>
                <a:cs typeface="+mn-lt"/>
              </a:rPr>
              <a:t>the</a:t>
            </a:r>
            <a:r>
              <a:rPr lang="fi-FI" dirty="0">
                <a:ea typeface="+mn-lt"/>
                <a:cs typeface="+mn-lt"/>
              </a:rPr>
              <a:t> publishing house] (--). So </a:t>
            </a:r>
            <a:r>
              <a:rPr lang="fi-FI" dirty="0" err="1">
                <a:ea typeface="+mn-lt"/>
                <a:cs typeface="+mn-lt"/>
              </a:rPr>
              <a:t>that</a:t>
            </a:r>
            <a:r>
              <a:rPr lang="fi-FI" dirty="0">
                <a:ea typeface="+mn-lt"/>
                <a:cs typeface="+mn-lt"/>
              </a:rPr>
              <a:t> case </a:t>
            </a:r>
            <a:r>
              <a:rPr lang="fi-FI" dirty="0" err="1">
                <a:ea typeface="+mn-lt"/>
                <a:cs typeface="+mn-lt"/>
              </a:rPr>
              <a:t>was</a:t>
            </a:r>
            <a:r>
              <a:rPr lang="fi-FI" dirty="0">
                <a:ea typeface="+mn-lt"/>
                <a:cs typeface="+mn-lt"/>
              </a:rPr>
              <a:t> for me, for sure it was life-changing for the author, when suddenly people recognize you on the streets and shops, but it also affected in a </a:t>
            </a:r>
            <a:r>
              <a:rPr lang="fi-FI" dirty="0" err="1">
                <a:ea typeface="+mn-lt"/>
                <a:cs typeface="+mn-lt"/>
              </a:rPr>
              <a:t>way</a:t>
            </a:r>
            <a:r>
              <a:rPr lang="fi-FI" dirty="0">
                <a:ea typeface="+mn-lt"/>
                <a:cs typeface="+mn-lt"/>
              </a:rPr>
              <a:t> </a:t>
            </a:r>
            <a:r>
              <a:rPr lang="fi-FI" dirty="0" err="1">
                <a:ea typeface="+mn-lt"/>
                <a:cs typeface="+mn-lt"/>
              </a:rPr>
              <a:t>that</a:t>
            </a:r>
            <a:r>
              <a:rPr lang="fi-FI" dirty="0">
                <a:ea typeface="+mn-lt"/>
                <a:cs typeface="+mn-lt"/>
              </a:rPr>
              <a:t> I </a:t>
            </a:r>
            <a:r>
              <a:rPr lang="fi-FI" dirty="0" err="1">
                <a:ea typeface="+mn-lt"/>
                <a:cs typeface="+mn-lt"/>
              </a:rPr>
              <a:t>also</a:t>
            </a:r>
            <a:r>
              <a:rPr lang="fi-FI" dirty="0">
                <a:ea typeface="+mn-lt"/>
                <a:cs typeface="+mn-lt"/>
              </a:rPr>
              <a:t> got </a:t>
            </a:r>
            <a:r>
              <a:rPr lang="fi-FI" dirty="0" err="1">
                <a:ea typeface="+mn-lt"/>
                <a:cs typeface="+mn-lt"/>
              </a:rPr>
              <a:t>recognized</a:t>
            </a:r>
            <a:r>
              <a:rPr lang="fi-FI" dirty="0">
                <a:ea typeface="+mn-lt"/>
                <a:cs typeface="+mn-lt"/>
              </a:rPr>
              <a:t> for my </a:t>
            </a:r>
            <a:r>
              <a:rPr lang="fi-FI" dirty="0" err="1">
                <a:ea typeface="+mn-lt"/>
                <a:cs typeface="+mn-lt"/>
              </a:rPr>
              <a:t>professional</a:t>
            </a:r>
            <a:r>
              <a:rPr lang="fi-FI" dirty="0">
                <a:ea typeface="+mn-lt"/>
                <a:cs typeface="+mn-lt"/>
              </a:rPr>
              <a:t> </a:t>
            </a:r>
            <a:r>
              <a:rPr lang="fi-FI" dirty="0" err="1">
                <a:ea typeface="+mn-lt"/>
                <a:cs typeface="+mn-lt"/>
              </a:rPr>
              <a:t>skill</a:t>
            </a:r>
            <a:r>
              <a:rPr lang="fi-FI" dirty="0">
                <a:ea typeface="+mn-lt"/>
                <a:cs typeface="+mn-lt"/>
              </a:rPr>
              <a:t> and I </a:t>
            </a:r>
            <a:r>
              <a:rPr lang="fi-FI" dirty="0" err="1">
                <a:ea typeface="+mn-lt"/>
                <a:cs typeface="+mn-lt"/>
              </a:rPr>
              <a:t>perhaps</a:t>
            </a:r>
            <a:r>
              <a:rPr lang="fi-FI" dirty="0">
                <a:ea typeface="+mn-lt"/>
                <a:cs typeface="+mn-lt"/>
              </a:rPr>
              <a:t> </a:t>
            </a:r>
            <a:r>
              <a:rPr lang="fi-FI" dirty="0" err="1">
                <a:ea typeface="+mn-lt"/>
                <a:cs typeface="+mn-lt"/>
              </a:rPr>
              <a:t>became</a:t>
            </a:r>
            <a:r>
              <a:rPr lang="fi-FI" dirty="0">
                <a:ea typeface="+mn-lt"/>
                <a:cs typeface="+mn-lt"/>
              </a:rPr>
              <a:t> </a:t>
            </a:r>
            <a:r>
              <a:rPr lang="fi-FI" dirty="0" err="1">
                <a:ea typeface="+mn-lt"/>
                <a:cs typeface="+mn-lt"/>
              </a:rPr>
              <a:t>more</a:t>
            </a:r>
            <a:r>
              <a:rPr lang="fi-FI" dirty="0">
                <a:ea typeface="+mn-lt"/>
                <a:cs typeface="+mn-lt"/>
              </a:rPr>
              <a:t> </a:t>
            </a:r>
            <a:r>
              <a:rPr lang="fi-FI" dirty="0" err="1">
                <a:ea typeface="+mn-lt"/>
                <a:cs typeface="+mn-lt"/>
              </a:rPr>
              <a:t>visible</a:t>
            </a:r>
            <a:r>
              <a:rPr lang="fi-FI" dirty="0">
                <a:ea typeface="+mn-lt"/>
                <a:cs typeface="+mn-lt"/>
              </a:rPr>
              <a:t> person in my </a:t>
            </a:r>
            <a:r>
              <a:rPr lang="fi-FI" dirty="0" err="1">
                <a:ea typeface="+mn-lt"/>
                <a:cs typeface="+mn-lt"/>
              </a:rPr>
              <a:t>professional</a:t>
            </a:r>
            <a:r>
              <a:rPr lang="fi-FI" dirty="0">
                <a:ea typeface="+mn-lt"/>
                <a:cs typeface="+mn-lt"/>
              </a:rPr>
              <a:t> </a:t>
            </a:r>
            <a:r>
              <a:rPr lang="fi-FI" dirty="0" err="1">
                <a:ea typeface="+mn-lt"/>
                <a:cs typeface="+mn-lt"/>
              </a:rPr>
              <a:t>community</a:t>
            </a:r>
            <a:r>
              <a:rPr lang="fi-FI" dirty="0">
                <a:ea typeface="+mn-lt"/>
                <a:cs typeface="+mn-lt"/>
              </a:rPr>
              <a:t>. </a:t>
            </a:r>
            <a:r>
              <a:rPr lang="fi-FI" dirty="0" err="1">
                <a:ea typeface="+mn-lt"/>
                <a:cs typeface="+mn-lt"/>
              </a:rPr>
              <a:t>Many</a:t>
            </a:r>
            <a:r>
              <a:rPr lang="fi-FI" dirty="0">
                <a:ea typeface="+mn-lt"/>
                <a:cs typeface="+mn-lt"/>
              </a:rPr>
              <a:t> </a:t>
            </a:r>
            <a:r>
              <a:rPr lang="fi-FI" dirty="0" err="1">
                <a:ea typeface="+mn-lt"/>
                <a:cs typeface="+mn-lt"/>
              </a:rPr>
              <a:t>people</a:t>
            </a:r>
            <a:r>
              <a:rPr lang="fi-FI" dirty="0">
                <a:ea typeface="+mn-lt"/>
                <a:cs typeface="+mn-lt"/>
              </a:rPr>
              <a:t> </a:t>
            </a:r>
            <a:r>
              <a:rPr lang="fi-FI" dirty="0" err="1">
                <a:ea typeface="+mn-lt"/>
                <a:cs typeface="+mn-lt"/>
              </a:rPr>
              <a:t>knew</a:t>
            </a:r>
            <a:r>
              <a:rPr lang="fi-FI" dirty="0">
                <a:ea typeface="+mn-lt"/>
                <a:cs typeface="+mn-lt"/>
              </a:rPr>
              <a:t> </a:t>
            </a:r>
            <a:r>
              <a:rPr lang="fi-FI" dirty="0" err="1">
                <a:ea typeface="+mn-lt"/>
                <a:cs typeface="+mn-lt"/>
              </a:rPr>
              <a:t>about</a:t>
            </a:r>
            <a:r>
              <a:rPr lang="fi-FI" dirty="0">
                <a:ea typeface="+mn-lt"/>
                <a:cs typeface="+mn-lt"/>
              </a:rPr>
              <a:t> </a:t>
            </a:r>
            <a:r>
              <a:rPr lang="fi-FI" dirty="0" err="1">
                <a:ea typeface="+mn-lt"/>
                <a:cs typeface="+mn-lt"/>
              </a:rPr>
              <a:t>that</a:t>
            </a:r>
            <a:r>
              <a:rPr lang="fi-FI" dirty="0">
                <a:ea typeface="+mn-lt"/>
                <a:cs typeface="+mn-lt"/>
              </a:rPr>
              <a:t> </a:t>
            </a:r>
            <a:r>
              <a:rPr lang="fi-FI" dirty="0" err="1">
                <a:ea typeface="+mn-lt"/>
                <a:cs typeface="+mn-lt"/>
              </a:rPr>
              <a:t>because</a:t>
            </a:r>
            <a:r>
              <a:rPr lang="fi-FI" dirty="0">
                <a:ea typeface="+mn-lt"/>
                <a:cs typeface="+mn-lt"/>
              </a:rPr>
              <a:t> [</a:t>
            </a:r>
            <a:r>
              <a:rPr lang="fi-FI" dirty="0" err="1">
                <a:ea typeface="+mn-lt"/>
                <a:cs typeface="+mn-lt"/>
              </a:rPr>
              <a:t>the</a:t>
            </a:r>
            <a:r>
              <a:rPr lang="fi-FI" dirty="0">
                <a:ea typeface="+mn-lt"/>
                <a:cs typeface="+mn-lt"/>
              </a:rPr>
              <a:t> </a:t>
            </a:r>
            <a:r>
              <a:rPr lang="fi-FI" dirty="0" err="1">
                <a:ea typeface="+mn-lt"/>
                <a:cs typeface="+mn-lt"/>
              </a:rPr>
              <a:t>author</a:t>
            </a:r>
            <a:r>
              <a:rPr lang="fi-FI" dirty="0">
                <a:ea typeface="+mn-lt"/>
                <a:cs typeface="+mn-lt"/>
              </a:rPr>
              <a:t>] </a:t>
            </a:r>
            <a:r>
              <a:rPr lang="fi-FI" dirty="0" err="1">
                <a:ea typeface="+mn-lt"/>
                <a:cs typeface="+mn-lt"/>
              </a:rPr>
              <a:t>talked</a:t>
            </a:r>
            <a:r>
              <a:rPr lang="fi-FI" dirty="0">
                <a:ea typeface="+mn-lt"/>
                <a:cs typeface="+mn-lt"/>
              </a:rPr>
              <a:t> in </a:t>
            </a:r>
            <a:r>
              <a:rPr lang="fi-FI" dirty="0" err="1">
                <a:ea typeface="+mn-lt"/>
                <a:cs typeface="+mn-lt"/>
              </a:rPr>
              <a:t>the</a:t>
            </a:r>
            <a:r>
              <a:rPr lang="fi-FI" dirty="0">
                <a:ea typeface="+mn-lt"/>
                <a:cs typeface="+mn-lt"/>
              </a:rPr>
              <a:t> media a </a:t>
            </a:r>
            <a:r>
              <a:rPr lang="fi-FI" dirty="0" err="1">
                <a:ea typeface="+mn-lt"/>
                <a:cs typeface="+mn-lt"/>
              </a:rPr>
              <a:t>lot</a:t>
            </a:r>
            <a:r>
              <a:rPr lang="fi-FI" dirty="0">
                <a:ea typeface="+mn-lt"/>
                <a:cs typeface="+mn-lt"/>
              </a:rPr>
              <a:t> </a:t>
            </a:r>
            <a:r>
              <a:rPr lang="fi-FI" dirty="0" err="1">
                <a:ea typeface="+mn-lt"/>
                <a:cs typeface="+mn-lt"/>
              </a:rPr>
              <a:t>about</a:t>
            </a:r>
            <a:r>
              <a:rPr lang="fi-FI" dirty="0">
                <a:ea typeface="+mn-lt"/>
                <a:cs typeface="+mn-lt"/>
              </a:rPr>
              <a:t> </a:t>
            </a:r>
            <a:r>
              <a:rPr lang="fi-FI" dirty="0" err="1">
                <a:ea typeface="+mn-lt"/>
                <a:cs typeface="+mn-lt"/>
              </a:rPr>
              <a:t>our</a:t>
            </a:r>
            <a:r>
              <a:rPr lang="fi-FI" dirty="0">
                <a:ea typeface="+mn-lt"/>
                <a:cs typeface="+mn-lt"/>
              </a:rPr>
              <a:t> </a:t>
            </a:r>
            <a:r>
              <a:rPr lang="fi-FI" dirty="0" err="1">
                <a:ea typeface="+mn-lt"/>
                <a:cs typeface="+mn-lt"/>
              </a:rPr>
              <a:t>cooperation</a:t>
            </a:r>
            <a:r>
              <a:rPr lang="fi-FI" dirty="0">
                <a:ea typeface="+mn-lt"/>
                <a:cs typeface="+mn-lt"/>
              </a:rPr>
              <a:t> and </a:t>
            </a:r>
            <a:r>
              <a:rPr lang="fi-FI" dirty="0" err="1">
                <a:ea typeface="+mn-lt"/>
                <a:cs typeface="+mn-lt"/>
              </a:rPr>
              <a:t>praised</a:t>
            </a:r>
            <a:r>
              <a:rPr lang="fi-FI" dirty="0">
                <a:ea typeface="+mn-lt"/>
                <a:cs typeface="+mn-lt"/>
              </a:rPr>
              <a:t> it. So it </a:t>
            </a:r>
            <a:r>
              <a:rPr lang="fi-FI" dirty="0" err="1">
                <a:ea typeface="+mn-lt"/>
                <a:cs typeface="+mn-lt"/>
              </a:rPr>
              <a:t>had</a:t>
            </a:r>
            <a:r>
              <a:rPr lang="fi-FI" dirty="0">
                <a:ea typeface="+mn-lt"/>
                <a:cs typeface="+mn-lt"/>
              </a:rPr>
              <a:t> </a:t>
            </a:r>
            <a:r>
              <a:rPr lang="fi-FI" dirty="0" err="1">
                <a:ea typeface="+mn-lt"/>
                <a:cs typeface="+mn-lt"/>
              </a:rPr>
              <a:t>the</a:t>
            </a:r>
            <a:r>
              <a:rPr lang="fi-FI" dirty="0">
                <a:ea typeface="+mn-lt"/>
                <a:cs typeface="+mn-lt"/>
              </a:rPr>
              <a:t> </a:t>
            </a:r>
            <a:r>
              <a:rPr lang="fi-FI" dirty="0" err="1">
                <a:ea typeface="+mn-lt"/>
                <a:cs typeface="+mn-lt"/>
              </a:rPr>
              <a:t>effect</a:t>
            </a:r>
            <a:r>
              <a:rPr lang="fi-FI" dirty="0">
                <a:ea typeface="+mn-lt"/>
                <a:cs typeface="+mn-lt"/>
              </a:rPr>
              <a:t> </a:t>
            </a:r>
            <a:r>
              <a:rPr lang="fi-FI" dirty="0" err="1">
                <a:ea typeface="+mn-lt"/>
                <a:cs typeface="+mn-lt"/>
              </a:rPr>
              <a:t>that</a:t>
            </a:r>
            <a:r>
              <a:rPr lang="fi-FI" dirty="0">
                <a:ea typeface="+mn-lt"/>
                <a:cs typeface="+mn-lt"/>
              </a:rPr>
              <a:t> I, </a:t>
            </a:r>
            <a:r>
              <a:rPr lang="fi-FI" dirty="0" err="1">
                <a:ea typeface="+mn-lt"/>
                <a:cs typeface="+mn-lt"/>
              </a:rPr>
              <a:t>also</a:t>
            </a:r>
            <a:r>
              <a:rPr lang="fi-FI" dirty="0">
                <a:ea typeface="+mn-lt"/>
                <a:cs typeface="+mn-lt"/>
              </a:rPr>
              <a:t>, </a:t>
            </a:r>
            <a:r>
              <a:rPr lang="fi-FI" dirty="0" err="1">
                <a:ea typeface="+mn-lt"/>
                <a:cs typeface="+mn-lt"/>
              </a:rPr>
              <a:t>gained</a:t>
            </a:r>
            <a:r>
              <a:rPr lang="fi-FI" dirty="0">
                <a:ea typeface="+mn-lt"/>
                <a:cs typeface="+mn-lt"/>
              </a:rPr>
              <a:t> </a:t>
            </a:r>
            <a:r>
              <a:rPr lang="fi-FI" dirty="0" err="1">
                <a:ea typeface="+mn-lt"/>
                <a:cs typeface="+mn-lt"/>
              </a:rPr>
              <a:t>from</a:t>
            </a:r>
            <a:r>
              <a:rPr lang="fi-FI" dirty="0">
                <a:ea typeface="+mn-lt"/>
                <a:cs typeface="+mn-lt"/>
              </a:rPr>
              <a:t> it. </a:t>
            </a:r>
            <a:r>
              <a:rPr lang="fi-FI" dirty="0" err="1">
                <a:ea typeface="+mn-lt"/>
                <a:cs typeface="+mn-lt"/>
              </a:rPr>
              <a:t>Kind</a:t>
            </a:r>
            <a:r>
              <a:rPr lang="fi-FI" dirty="0">
                <a:ea typeface="+mn-lt"/>
                <a:cs typeface="+mn-lt"/>
              </a:rPr>
              <a:t> of respect, which felt good.  (Aki, publishing manager)</a:t>
            </a:r>
          </a:p>
          <a:p>
            <a:pPr marL="0" indent="0">
              <a:buNone/>
            </a:pPr>
            <a:endParaRPr lang="fi-FI" dirty="0"/>
          </a:p>
        </p:txBody>
      </p:sp>
    </p:spTree>
    <p:extLst>
      <p:ext uri="{BB962C8B-B14F-4D97-AF65-F5344CB8AC3E}">
        <p14:creationId xmlns:p14="http://schemas.microsoft.com/office/powerpoint/2010/main" val="2034461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B101934-9201-A7CE-50F3-83A48F569537}"/>
              </a:ext>
            </a:extLst>
          </p:cNvPr>
          <p:cNvSpPr>
            <a:spLocks noGrp="1"/>
          </p:cNvSpPr>
          <p:nvPr>
            <p:ph type="title"/>
          </p:nvPr>
        </p:nvSpPr>
        <p:spPr/>
        <p:txBody>
          <a:bodyPr/>
          <a:lstStyle/>
          <a:p>
            <a:r>
              <a:rPr lang="fi-FI"/>
              <a:t>Discussion</a:t>
            </a:r>
          </a:p>
        </p:txBody>
      </p:sp>
      <p:sp>
        <p:nvSpPr>
          <p:cNvPr id="3" name="Tekstin paikkamerkki 2">
            <a:extLst>
              <a:ext uri="{FF2B5EF4-FFF2-40B4-BE49-F238E27FC236}">
                <a16:creationId xmlns:a16="http://schemas.microsoft.com/office/drawing/2014/main" id="{87D32708-AC1D-87A7-A8B8-77BD61954426}"/>
              </a:ext>
            </a:extLst>
          </p:cNvPr>
          <p:cNvSpPr>
            <a:spLocks noGrp="1"/>
          </p:cNvSpPr>
          <p:nvPr>
            <p:ph type="body" idx="1"/>
          </p:nvPr>
        </p:nvSpPr>
        <p:spPr/>
        <p:txBody>
          <a:bodyPr/>
          <a:lstStyle/>
          <a:p>
            <a:endParaRPr lang="fi-FI"/>
          </a:p>
        </p:txBody>
      </p:sp>
    </p:spTree>
    <p:extLst>
      <p:ext uri="{BB962C8B-B14F-4D97-AF65-F5344CB8AC3E}">
        <p14:creationId xmlns:p14="http://schemas.microsoft.com/office/powerpoint/2010/main" val="1462407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F284405-2CC5-E466-DC25-662AF01DDD53}"/>
              </a:ext>
            </a:extLst>
          </p:cNvPr>
          <p:cNvSpPr>
            <a:spLocks noGrp="1"/>
          </p:cNvSpPr>
          <p:nvPr>
            <p:ph type="title"/>
          </p:nvPr>
        </p:nvSpPr>
        <p:spPr/>
        <p:txBody>
          <a:bodyPr/>
          <a:lstStyle/>
          <a:p>
            <a:r>
              <a:rPr lang="fi-FI"/>
              <a:t>Between intimacy and control</a:t>
            </a:r>
          </a:p>
        </p:txBody>
      </p:sp>
      <p:sp>
        <p:nvSpPr>
          <p:cNvPr id="3" name="Sisällön paikkamerkki 2">
            <a:extLst>
              <a:ext uri="{FF2B5EF4-FFF2-40B4-BE49-F238E27FC236}">
                <a16:creationId xmlns:a16="http://schemas.microsoft.com/office/drawing/2014/main" id="{903B799D-4532-2923-2801-4EFD85E8FA5A}"/>
              </a:ext>
            </a:extLst>
          </p:cNvPr>
          <p:cNvSpPr>
            <a:spLocks noGrp="1"/>
          </p:cNvSpPr>
          <p:nvPr>
            <p:ph idx="1"/>
          </p:nvPr>
        </p:nvSpPr>
        <p:spPr>
          <a:xfrm>
            <a:off x="838200" y="1883134"/>
            <a:ext cx="10515600" cy="4610130"/>
          </a:xfrm>
        </p:spPr>
        <p:txBody>
          <a:bodyPr vert="horz" lIns="91440" tIns="45720" rIns="91440" bIns="45720" rtlCol="0" anchor="t">
            <a:normAutofit/>
          </a:bodyPr>
          <a:lstStyle/>
          <a:p>
            <a:endParaRPr lang="en-US" dirty="0">
              <a:ea typeface="Calibri"/>
              <a:cs typeface="Calibri"/>
            </a:endParaRPr>
          </a:p>
          <a:p>
            <a:endParaRPr lang="fi-FI" dirty="0"/>
          </a:p>
        </p:txBody>
      </p:sp>
      <p:pic>
        <p:nvPicPr>
          <p:cNvPr id="4" name="Kuva 3" descr="Kuva, joka sisältää kohteen maalaus, taide, huonekalu, tuoli&#10;&#10;Tekoälyn luoma sisältö voi olla virheellistä.">
            <a:extLst>
              <a:ext uri="{FF2B5EF4-FFF2-40B4-BE49-F238E27FC236}">
                <a16:creationId xmlns:a16="http://schemas.microsoft.com/office/drawing/2014/main" id="{89EF9B87-830A-FF6C-6EFD-4877623D97ED}"/>
              </a:ext>
            </a:extLst>
          </p:cNvPr>
          <p:cNvPicPr>
            <a:picLocks noChangeAspect="1"/>
          </p:cNvPicPr>
          <p:nvPr/>
        </p:nvPicPr>
        <p:blipFill>
          <a:blip r:embed="rId3"/>
          <a:srcRect/>
          <a:stretch>
            <a:fillRect/>
          </a:stretch>
        </p:blipFill>
        <p:spPr>
          <a:xfrm>
            <a:off x="8224512" y="2063907"/>
            <a:ext cx="4096463" cy="4074950"/>
          </a:xfrm>
          <a:prstGeom prst="rect">
            <a:avLst/>
          </a:prstGeom>
        </p:spPr>
      </p:pic>
      <p:pic>
        <p:nvPicPr>
          <p:cNvPr id="5" name="Kuva 4" descr="Kuva, joka sisältää kohteen nisäkäs, kädellinen, apina, Vanhan maailman häntäapinat&#10;&#10;Tekoälyllä luotu sisältö saattaa olla virheellistä.">
            <a:extLst>
              <a:ext uri="{FF2B5EF4-FFF2-40B4-BE49-F238E27FC236}">
                <a16:creationId xmlns:a16="http://schemas.microsoft.com/office/drawing/2014/main" id="{7CE8E894-195C-3142-0198-174B9261D64A}"/>
              </a:ext>
            </a:extLst>
          </p:cNvPr>
          <p:cNvPicPr>
            <a:picLocks noChangeAspect="1"/>
          </p:cNvPicPr>
          <p:nvPr/>
        </p:nvPicPr>
        <p:blipFill>
          <a:blip r:embed="rId4"/>
          <a:srcRect l="31276" t="-45" r="-695" b="33"/>
          <a:stretch>
            <a:fillRect/>
          </a:stretch>
        </p:blipFill>
        <p:spPr>
          <a:xfrm>
            <a:off x="4016254" y="2064500"/>
            <a:ext cx="4201179" cy="4059334"/>
          </a:xfrm>
          <a:prstGeom prst="rect">
            <a:avLst/>
          </a:prstGeom>
        </p:spPr>
      </p:pic>
      <p:pic>
        <p:nvPicPr>
          <p:cNvPr id="6" name="Kuva 5" descr="Kuva, joka sisältää kohteen vaate, sisä-, henkilö, tietokone&#10;&#10;Tekoälyllä luotu sisältö saattaa olla virheellistä.">
            <a:extLst>
              <a:ext uri="{FF2B5EF4-FFF2-40B4-BE49-F238E27FC236}">
                <a16:creationId xmlns:a16="http://schemas.microsoft.com/office/drawing/2014/main" id="{FB4003E4-4161-F875-ED3A-23EDDCF19DF8}"/>
              </a:ext>
            </a:extLst>
          </p:cNvPr>
          <p:cNvPicPr>
            <a:picLocks noChangeAspect="1"/>
          </p:cNvPicPr>
          <p:nvPr/>
        </p:nvPicPr>
        <p:blipFill>
          <a:blip r:embed="rId5"/>
          <a:srcRect r="33787"/>
          <a:stretch>
            <a:fillRect/>
          </a:stretch>
        </p:blipFill>
        <p:spPr>
          <a:xfrm>
            <a:off x="-86021" y="2089264"/>
            <a:ext cx="4027108" cy="4058818"/>
          </a:xfrm>
          <a:prstGeom prst="rect">
            <a:avLst/>
          </a:prstGeom>
        </p:spPr>
      </p:pic>
      <p:sp>
        <p:nvSpPr>
          <p:cNvPr id="7" name="Tekstiruutu 6">
            <a:extLst>
              <a:ext uri="{FF2B5EF4-FFF2-40B4-BE49-F238E27FC236}">
                <a16:creationId xmlns:a16="http://schemas.microsoft.com/office/drawing/2014/main" id="{F4359E3E-39D7-2CF4-30C1-9E1AB3D1788F}"/>
              </a:ext>
            </a:extLst>
          </p:cNvPr>
          <p:cNvSpPr txBox="1"/>
          <p:nvPr/>
        </p:nvSpPr>
        <p:spPr>
          <a:xfrm>
            <a:off x="136028" y="6315587"/>
            <a:ext cx="3653324" cy="369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a:t>1. "It cannot be a friendship"</a:t>
            </a:r>
            <a:endParaRPr lang="fi-FI" dirty="0"/>
          </a:p>
        </p:txBody>
      </p:sp>
      <p:sp>
        <p:nvSpPr>
          <p:cNvPr id="8" name="Tekstiruutu 7">
            <a:extLst>
              <a:ext uri="{FF2B5EF4-FFF2-40B4-BE49-F238E27FC236}">
                <a16:creationId xmlns:a16="http://schemas.microsoft.com/office/drawing/2014/main" id="{DB58296A-66AF-2A43-A4A5-7F497E876226}"/>
              </a:ext>
            </a:extLst>
          </p:cNvPr>
          <p:cNvSpPr txBox="1"/>
          <p:nvPr/>
        </p:nvSpPr>
        <p:spPr>
          <a:xfrm>
            <a:off x="4119705" y="6296155"/>
            <a:ext cx="3808785" cy="369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a:t>2. The clinging author</a:t>
            </a:r>
          </a:p>
        </p:txBody>
      </p:sp>
      <p:sp>
        <p:nvSpPr>
          <p:cNvPr id="9" name="Tekstiruutu 8">
            <a:extLst>
              <a:ext uri="{FF2B5EF4-FFF2-40B4-BE49-F238E27FC236}">
                <a16:creationId xmlns:a16="http://schemas.microsoft.com/office/drawing/2014/main" id="{C4B651A6-A3C8-252D-7C70-D27F29CDFF4A}"/>
              </a:ext>
            </a:extLst>
          </p:cNvPr>
          <p:cNvSpPr txBox="1"/>
          <p:nvPr/>
        </p:nvSpPr>
        <p:spPr>
          <a:xfrm>
            <a:off x="8255366" y="6295365"/>
            <a:ext cx="354020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a:t>3. The exception</a:t>
            </a:r>
          </a:p>
        </p:txBody>
      </p:sp>
    </p:spTree>
    <p:extLst>
      <p:ext uri="{BB962C8B-B14F-4D97-AF65-F5344CB8AC3E}">
        <p14:creationId xmlns:p14="http://schemas.microsoft.com/office/powerpoint/2010/main" val="20987026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2741A82-747A-99F9-4B99-0AC0114999EE}"/>
              </a:ext>
            </a:extLst>
          </p:cNvPr>
          <p:cNvSpPr>
            <a:spLocks noGrp="1"/>
          </p:cNvSpPr>
          <p:nvPr>
            <p:ph type="title"/>
          </p:nvPr>
        </p:nvSpPr>
        <p:spPr/>
        <p:txBody>
          <a:bodyPr/>
          <a:lstStyle/>
          <a:p>
            <a:r>
              <a:rPr lang="fi-FI"/>
              <a:t>The double helix of literary publishing</a:t>
            </a:r>
            <a:endParaRPr lang="fi-FI" dirty="0"/>
          </a:p>
        </p:txBody>
      </p:sp>
      <p:sp>
        <p:nvSpPr>
          <p:cNvPr id="3" name="Sisällön paikkamerkki 2">
            <a:extLst>
              <a:ext uri="{FF2B5EF4-FFF2-40B4-BE49-F238E27FC236}">
                <a16:creationId xmlns:a16="http://schemas.microsoft.com/office/drawing/2014/main" id="{4BAB4A7C-6FC0-F9E1-BE72-5EFCDB2868DB}"/>
              </a:ext>
            </a:extLst>
          </p:cNvPr>
          <p:cNvSpPr>
            <a:spLocks noGrp="1"/>
          </p:cNvSpPr>
          <p:nvPr>
            <p:ph idx="1"/>
          </p:nvPr>
        </p:nvSpPr>
        <p:spPr>
          <a:xfrm>
            <a:off x="838200" y="1825625"/>
            <a:ext cx="10940715" cy="4351338"/>
          </a:xfrm>
        </p:spPr>
        <p:txBody>
          <a:bodyPr vert="horz" lIns="91440" tIns="45720" rIns="91440" bIns="45720" rtlCol="0" anchor="t">
            <a:normAutofit/>
          </a:bodyPr>
          <a:lstStyle/>
          <a:p>
            <a:r>
              <a:rPr lang="fi-FI" sz="2600"/>
              <a:t>The publisher and author can be seen as forming a double helix: they come to being together and depend on each other</a:t>
            </a:r>
            <a:endParaRPr lang="en-US" sz="2600"/>
          </a:p>
          <a:p>
            <a:r>
              <a:rPr lang="fi-FI" sz="2600"/>
              <a:t>The elements of intimacy and control keep the double helix both strained and energized</a:t>
            </a:r>
            <a:endParaRPr lang="fi-FI" sz="2600" dirty="0"/>
          </a:p>
          <a:p>
            <a:r>
              <a:rPr lang="fi-FI" sz="2600"/>
              <a:t>In self-publishing a single person could be considered carrying out both sides of the double helix. However, both functions must be implemented in order to create "the author"</a:t>
            </a:r>
            <a:endParaRPr lang="fi-FI"/>
          </a:p>
        </p:txBody>
      </p:sp>
    </p:spTree>
    <p:extLst>
      <p:ext uri="{BB962C8B-B14F-4D97-AF65-F5344CB8AC3E}">
        <p14:creationId xmlns:p14="http://schemas.microsoft.com/office/powerpoint/2010/main" val="35851876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FD74E9B-860A-20F3-C596-38CD1FEC9BA1}"/>
              </a:ext>
            </a:extLst>
          </p:cNvPr>
          <p:cNvSpPr>
            <a:spLocks noGrp="1"/>
          </p:cNvSpPr>
          <p:nvPr>
            <p:ph type="title"/>
          </p:nvPr>
        </p:nvSpPr>
        <p:spPr/>
        <p:txBody>
          <a:bodyPr/>
          <a:lstStyle/>
          <a:p>
            <a:r>
              <a:rPr lang="fi-FI"/>
              <a:t>Bibliography</a:t>
            </a:r>
          </a:p>
        </p:txBody>
      </p:sp>
      <p:sp>
        <p:nvSpPr>
          <p:cNvPr id="3" name="Sisällön paikkamerkki 2">
            <a:extLst>
              <a:ext uri="{FF2B5EF4-FFF2-40B4-BE49-F238E27FC236}">
                <a16:creationId xmlns:a16="http://schemas.microsoft.com/office/drawing/2014/main" id="{1F5FC297-962D-EB7C-3B7F-E606E2B78670}"/>
              </a:ext>
            </a:extLst>
          </p:cNvPr>
          <p:cNvSpPr>
            <a:spLocks noGrp="1"/>
          </p:cNvSpPr>
          <p:nvPr>
            <p:ph idx="1"/>
          </p:nvPr>
        </p:nvSpPr>
        <p:spPr/>
        <p:txBody>
          <a:bodyPr vert="horz" lIns="91440" tIns="45720" rIns="91440" bIns="45720" rtlCol="0" anchor="t">
            <a:normAutofit lnSpcReduction="10000"/>
          </a:bodyPr>
          <a:lstStyle/>
          <a:p>
            <a:pPr>
              <a:buNone/>
            </a:pPr>
            <a:r>
              <a:rPr lang="en-US">
                <a:solidFill>
                  <a:srgbClr val="000000"/>
                </a:solidFill>
                <a:ea typeface="+mn-lt"/>
                <a:cs typeface="+mn-lt"/>
              </a:rPr>
              <a:t>Evetts, Julia (2013) Professionalism. Value and ideology. Current Sociology Review 61:5-6, 778-796.</a:t>
            </a:r>
            <a:endParaRPr lang="fi-FI">
              <a:ea typeface="+mn-lt"/>
              <a:cs typeface="+mn-lt"/>
            </a:endParaRPr>
          </a:p>
          <a:p>
            <a:pPr>
              <a:buNone/>
            </a:pPr>
            <a:r>
              <a:rPr lang="en-US" dirty="0">
                <a:solidFill>
                  <a:srgbClr val="000000"/>
                </a:solidFill>
                <a:ea typeface="+mn-lt"/>
                <a:cs typeface="+mn-lt"/>
              </a:rPr>
              <a:t>Fournier, Valérie (2000) Boundary work and the (un)making of the professions. In Malin, Nigel (ed.) </a:t>
            </a:r>
            <a:r>
              <a:rPr lang="en-US" i="1" dirty="0">
                <a:solidFill>
                  <a:srgbClr val="000000"/>
                </a:solidFill>
                <a:ea typeface="+mn-lt"/>
                <a:cs typeface="+mn-lt"/>
              </a:rPr>
              <a:t>Professionalism, Boundaries and the Workplace, </a:t>
            </a:r>
            <a:r>
              <a:rPr lang="en-US" dirty="0">
                <a:solidFill>
                  <a:srgbClr val="000000"/>
                </a:solidFill>
                <a:ea typeface="+mn-lt"/>
                <a:cs typeface="+mn-lt"/>
              </a:rPr>
              <a:t>67-86.</a:t>
            </a:r>
            <a:r>
              <a:rPr lang="en-US" i="1" dirty="0">
                <a:solidFill>
                  <a:srgbClr val="000000"/>
                </a:solidFill>
                <a:ea typeface="+mn-lt"/>
                <a:cs typeface="+mn-lt"/>
              </a:rPr>
              <a:t> </a:t>
            </a:r>
            <a:r>
              <a:rPr lang="en-US" dirty="0">
                <a:solidFill>
                  <a:srgbClr val="000000"/>
                </a:solidFill>
                <a:ea typeface="+mn-lt"/>
                <a:cs typeface="+mn-lt"/>
              </a:rPr>
              <a:t>London: Routledge.</a:t>
            </a:r>
            <a:endParaRPr lang="fi-FI" dirty="0"/>
          </a:p>
          <a:p>
            <a:pPr>
              <a:buNone/>
            </a:pPr>
            <a:r>
              <a:rPr lang="en-US">
                <a:solidFill>
                  <a:srgbClr val="1F1F1F"/>
                </a:solidFill>
              </a:rPr>
              <a:t>Gieryn, Thomas F. (1983) Boundary-work and the demarcation of science from non-science: Strains and interests in professional ideologies of scientists. </a:t>
            </a:r>
            <a:r>
              <a:rPr lang="fi-FI">
                <a:solidFill>
                  <a:srgbClr val="1F1F1F"/>
                </a:solidFill>
              </a:rPr>
              <a:t>American Sociological Review 48:6, 781-795.</a:t>
            </a:r>
            <a:endParaRPr lang="fi-FI"/>
          </a:p>
          <a:p>
            <a:pPr>
              <a:buNone/>
            </a:pPr>
            <a:r>
              <a:rPr lang="fi-FI">
                <a:solidFill>
                  <a:srgbClr val="000000"/>
                </a:solidFill>
                <a:ea typeface="+mn-lt"/>
                <a:cs typeface="+mn-lt"/>
              </a:rPr>
              <a:t>Halttunen, Kai (1995) </a:t>
            </a:r>
            <a:r>
              <a:rPr lang="fi-FI" i="1">
                <a:solidFill>
                  <a:srgbClr val="000000"/>
                </a:solidFill>
                <a:ea typeface="+mn-lt"/>
                <a:cs typeface="+mn-lt"/>
              </a:rPr>
              <a:t>Pienkustantajan arkipäivä. </a:t>
            </a:r>
            <a:r>
              <a:rPr lang="fi-FI">
                <a:solidFill>
                  <a:srgbClr val="000000"/>
                </a:solidFill>
                <a:ea typeface="+mn-lt"/>
                <a:cs typeface="+mn-lt"/>
              </a:rPr>
              <a:t>Jyväskylä: Nykykulttuurin tutkimusyksikkö.</a:t>
            </a:r>
            <a:endParaRPr lang="fi-FI"/>
          </a:p>
          <a:p>
            <a:pPr>
              <a:buNone/>
            </a:pPr>
            <a:endParaRPr lang="fi-FI" dirty="0">
              <a:solidFill>
                <a:srgbClr val="1F1F1F"/>
              </a:solidFill>
            </a:endParaRPr>
          </a:p>
          <a:p>
            <a:pPr>
              <a:buNone/>
            </a:pPr>
            <a:endParaRPr lang="fi-FI" dirty="0">
              <a:solidFill>
                <a:srgbClr val="1F1F1F"/>
              </a:solidFill>
            </a:endParaRPr>
          </a:p>
          <a:p>
            <a:pPr marL="0" indent="0">
              <a:buNone/>
            </a:pPr>
            <a:endParaRPr lang="fi-FI" dirty="0">
              <a:solidFill>
                <a:srgbClr val="000000"/>
              </a:solidFill>
            </a:endParaRPr>
          </a:p>
        </p:txBody>
      </p:sp>
    </p:spTree>
    <p:extLst>
      <p:ext uri="{BB962C8B-B14F-4D97-AF65-F5344CB8AC3E}">
        <p14:creationId xmlns:p14="http://schemas.microsoft.com/office/powerpoint/2010/main" val="9471371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Sisällön paikkamerkki 4" descr="Kuva, joka sisältää kohteen selkärangaton, Vesiselkärangattomat, Bioluminesenssi, Sähkönsininen&#10;&#10;Tekoälyllä luotu sisältö saattaa olla virheellistä.">
            <a:extLst>
              <a:ext uri="{FF2B5EF4-FFF2-40B4-BE49-F238E27FC236}">
                <a16:creationId xmlns:a16="http://schemas.microsoft.com/office/drawing/2014/main" id="{4FFED3F2-9729-95DD-8CA4-E6C5013B5B11}"/>
              </a:ext>
            </a:extLst>
          </p:cNvPr>
          <p:cNvPicPr>
            <a:picLocks noGrp="1" noChangeAspect="1"/>
          </p:cNvPicPr>
          <p:nvPr>
            <p:ph idx="1"/>
          </p:nvPr>
        </p:nvPicPr>
        <p:blipFill>
          <a:blip r:embed="rId3"/>
          <a:srcRect l="5521" r="5575" b="1"/>
          <a:stretch>
            <a:fillRect/>
          </a:stretch>
        </p:blipFill>
        <p:spPr>
          <a:xfrm>
            <a:off x="20" y="1282"/>
            <a:ext cx="12191980" cy="6856718"/>
          </a:xfrm>
          <a:prstGeom prst="rect">
            <a:avLst/>
          </a:prstGeom>
        </p:spPr>
      </p:pic>
      <p:sp>
        <p:nvSpPr>
          <p:cNvPr id="6" name="Tekstiruutu 5">
            <a:extLst>
              <a:ext uri="{FF2B5EF4-FFF2-40B4-BE49-F238E27FC236}">
                <a16:creationId xmlns:a16="http://schemas.microsoft.com/office/drawing/2014/main" id="{16E47A77-6EF4-E2CD-3B84-7E215480D3E8}"/>
              </a:ext>
            </a:extLst>
          </p:cNvPr>
          <p:cNvSpPr txBox="1"/>
          <p:nvPr/>
        </p:nvSpPr>
        <p:spPr>
          <a:xfrm>
            <a:off x="3489330" y="2549934"/>
            <a:ext cx="5207930" cy="21852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i-FI" sz="4000" b="1">
                <a:solidFill>
                  <a:schemeClr val="bg1"/>
                </a:solidFill>
              </a:rPr>
              <a:t>Thank you!</a:t>
            </a:r>
          </a:p>
          <a:p>
            <a:pPr algn="ctr"/>
            <a:endParaRPr lang="fi-FI" sz="4000" dirty="0">
              <a:solidFill>
                <a:schemeClr val="bg1"/>
              </a:solidFill>
            </a:endParaRPr>
          </a:p>
          <a:p>
            <a:pPr algn="ctr"/>
            <a:r>
              <a:rPr lang="fi-FI" sz="2800">
                <a:solidFill>
                  <a:schemeClr val="bg1"/>
                </a:solidFill>
              </a:rPr>
              <a:t>Get in touch:</a:t>
            </a:r>
            <a:endParaRPr lang="fi-FI" sz="2800" dirty="0">
              <a:solidFill>
                <a:schemeClr val="bg1"/>
              </a:solidFill>
            </a:endParaRPr>
          </a:p>
          <a:p>
            <a:pPr algn="ctr"/>
            <a:r>
              <a:rPr lang="fi-FI" sz="2800">
                <a:solidFill>
                  <a:schemeClr val="bg1"/>
                </a:solidFill>
              </a:rPr>
              <a:t>anne.molsa@tuni.fi</a:t>
            </a:r>
            <a:endParaRPr lang="fi-FI">
              <a:solidFill>
                <a:schemeClr val="bg1"/>
              </a:solidFill>
            </a:endParaRPr>
          </a:p>
        </p:txBody>
      </p:sp>
    </p:spTree>
    <p:extLst>
      <p:ext uri="{BB962C8B-B14F-4D97-AF65-F5344CB8AC3E}">
        <p14:creationId xmlns:p14="http://schemas.microsoft.com/office/powerpoint/2010/main" val="2941449128"/>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4669dde6-dba6-41b3-b311-56b97fe787f7}" enabled="1" method="Privileged" siteId="{fa6944af-cc7c-4cd8-9154-c01132798910}" removed="0"/>
</clbl:labelList>
</file>

<file path=docProps/app.xml><?xml version="1.0" encoding="utf-8"?>
<Properties xmlns="http://schemas.openxmlformats.org/officeDocument/2006/extended-properties" xmlns:vt="http://schemas.openxmlformats.org/officeDocument/2006/docPropsVTypes">
  <TotalTime>7</TotalTime>
  <Words>3131</Words>
  <Application>Microsoft Macintosh PowerPoint</Application>
  <PresentationFormat>Widescreen</PresentationFormat>
  <Paragraphs>132</Paragraphs>
  <Slides>16</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Aptos</vt:lpstr>
      <vt:lpstr>Aptos Display</vt:lpstr>
      <vt:lpstr>Arial</vt:lpstr>
      <vt:lpstr>Calibri</vt:lpstr>
      <vt:lpstr>Calibri,Sans-Serif</vt:lpstr>
      <vt:lpstr>Office-teema</vt:lpstr>
      <vt:lpstr>Literary romances and professional boundaries</vt:lpstr>
      <vt:lpstr>Dissertation on publishers of literature </vt:lpstr>
      <vt:lpstr>The unexplored mystery of the Finnish publishing field</vt:lpstr>
      <vt:lpstr>On professions</vt:lpstr>
      <vt:lpstr>Boundary work</vt:lpstr>
      <vt:lpstr>Data examples</vt:lpstr>
      <vt:lpstr>Professional intimacy</vt:lpstr>
      <vt:lpstr>The emotionally needy author</vt:lpstr>
      <vt:lpstr>Author in transference</vt:lpstr>
      <vt:lpstr>Author as an exception</vt:lpstr>
      <vt:lpstr>Getting famous with the famous</vt:lpstr>
      <vt:lpstr>Discussion</vt:lpstr>
      <vt:lpstr>Between intimacy and control</vt:lpstr>
      <vt:lpstr>The double helix of literary publishing</vt:lpstr>
      <vt:lpstr>Bibliography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Anna Klamet</cp:lastModifiedBy>
  <cp:revision>1698</cp:revision>
  <dcterms:created xsi:type="dcterms:W3CDTF">2026-06-03T09:01:04Z</dcterms:created>
  <dcterms:modified xsi:type="dcterms:W3CDTF">2026-09-22T13:36:53Z</dcterms:modified>
</cp:coreProperties>
</file>