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4"/>
  </p:sldMasterIdLst>
  <p:notesMasterIdLst>
    <p:notesMasterId r:id="rId19"/>
  </p:notesMasterIdLst>
  <p:handoutMasterIdLst>
    <p:handoutMasterId r:id="rId20"/>
  </p:handoutMasterIdLst>
  <p:sldIdLst>
    <p:sldId id="257" r:id="rId5"/>
    <p:sldId id="258" r:id="rId6"/>
    <p:sldId id="263" r:id="rId7"/>
    <p:sldId id="283" r:id="rId8"/>
    <p:sldId id="266" r:id="rId9"/>
    <p:sldId id="284" r:id="rId10"/>
    <p:sldId id="264" r:id="rId11"/>
    <p:sldId id="285" r:id="rId12"/>
    <p:sldId id="265" r:id="rId13"/>
    <p:sldId id="286" r:id="rId14"/>
    <p:sldId id="267" r:id="rId15"/>
    <p:sldId id="287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5D1916A-ACC5-1445-A66D-167F42BCC09B}">
          <p14:sldIdLst>
            <p14:sldId id="257"/>
            <p14:sldId id="258"/>
            <p14:sldId id="263"/>
            <p14:sldId id="283"/>
            <p14:sldId id="266"/>
            <p14:sldId id="284"/>
            <p14:sldId id="264"/>
            <p14:sldId id="285"/>
            <p14:sldId id="265"/>
            <p14:sldId id="286"/>
            <p14:sldId id="267"/>
            <p14:sldId id="28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hew Heselden" initials="MH" lastIdx="4" clrIdx="0">
    <p:extLst>
      <p:ext uri="{19B8F6BF-5375-455C-9EA6-DF929625EA0E}">
        <p15:presenceInfo xmlns:p15="http://schemas.microsoft.com/office/powerpoint/2012/main" userId="S::m.heselden@arts.ac.uk::cec0677e-25a5-4eed-9fef-b4e71eca8c11" providerId="AD"/>
      </p:ext>
    </p:extLst>
  </p:cmAuthor>
  <p:cmAuthor id="2" name="Stephanie Feather" initials="SF" lastIdx="3" clrIdx="1">
    <p:extLst>
      <p:ext uri="{19B8F6BF-5375-455C-9EA6-DF929625EA0E}">
        <p15:presenceInfo xmlns:p15="http://schemas.microsoft.com/office/powerpoint/2012/main" userId="S::s.feather@arts.ac.uk::27174df1-a550-411e-9b86-4d4953a57290" providerId="AD"/>
      </p:ext>
    </p:extLst>
  </p:cmAuthor>
  <p:cmAuthor id="3" name="Barbara Denton" initials="BD" lastIdx="14" clrIdx="2">
    <p:extLst>
      <p:ext uri="{19B8F6BF-5375-455C-9EA6-DF929625EA0E}">
        <p15:presenceInfo xmlns:p15="http://schemas.microsoft.com/office/powerpoint/2012/main" userId="S-1-5-21-2706140998-3416399097-4274183996-2958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FFFFF"/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88467"/>
  </p:normalViewPr>
  <p:slideViewPr>
    <p:cSldViewPr snapToGrid="0">
      <p:cViewPr varScale="1">
        <p:scale>
          <a:sx n="100" d="100"/>
          <a:sy n="100" d="100"/>
        </p:scale>
        <p:origin x="184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ndon College of Communication, University of the Arts London logo">
            <a:extLst>
              <a:ext uri="{FF2B5EF4-FFF2-40B4-BE49-F238E27FC236}">
                <a16:creationId xmlns:a16="http://schemas.microsoft.com/office/drawing/2014/main" id="{66AC9F82-20E5-CD47-BB64-65BEC2CC94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23" y="248302"/>
            <a:ext cx="4899077" cy="9960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291" y="1620000"/>
            <a:ext cx="11232284" cy="3620215"/>
          </a:xfrm>
        </p:spPr>
        <p:txBody>
          <a:bodyPr anchor="b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291" y="5625950"/>
            <a:ext cx="11232284" cy="9717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5380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or statement – symb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50975" y="2489662"/>
            <a:ext cx="9290050" cy="1878676"/>
          </a:xfrm>
        </p:spPr>
        <p:txBody>
          <a:bodyPr anchor="ctr"/>
          <a:lstStyle>
            <a:lvl1pPr algn="ctr">
              <a:lnSpc>
                <a:spcPct val="110000"/>
              </a:lnSpc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Add Section title, quote or statement text </a:t>
            </a:r>
            <a:br>
              <a:rPr lang="en-US"/>
            </a:br>
            <a:r>
              <a:rPr lang="en-US"/>
              <a:t>2 lines max</a:t>
            </a:r>
            <a:endParaRPr lang="en-GB"/>
          </a:p>
        </p:txBody>
      </p:sp>
      <p:grpSp>
        <p:nvGrpSpPr>
          <p:cNvPr id="7" name="Group 6" descr="Large UAL brand colon symbol">
            <a:extLst>
              <a:ext uri="{FF2B5EF4-FFF2-40B4-BE49-F238E27FC236}">
                <a16:creationId xmlns:a16="http://schemas.microsoft.com/office/drawing/2014/main" id="{E4E37A13-D473-BA40-9527-A26177D3933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5156662" y="610986"/>
            <a:ext cx="1878676" cy="5636027"/>
            <a:chOff x="3429000" y="0"/>
            <a:chExt cx="2286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D045CDF-EA93-134D-B504-A522F08E8F3D}"/>
                </a:ext>
              </a:extLst>
            </p:cNvPr>
            <p:cNvSpPr/>
            <p:nvPr userDrawn="1"/>
          </p:nvSpPr>
          <p:spPr>
            <a:xfrm>
              <a:off x="3429000" y="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AC84F8-E839-CA43-A60E-B83570C53937}"/>
                </a:ext>
              </a:extLst>
            </p:cNvPr>
            <p:cNvSpPr/>
            <p:nvPr userDrawn="1"/>
          </p:nvSpPr>
          <p:spPr>
            <a:xfrm>
              <a:off x="3429000" y="457200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1699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– dark grey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B353C-DCFB-A34A-8DF1-AD024339FD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F92047F7-4CA0-5744-9AC1-E8B42A808F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601888"/>
            <a:ext cx="7452164" cy="43480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introduction text, chapter break or statement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638687-87A6-6F46-AAD1-EA4CFA931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DF9555A-4CD8-4D4F-ACEB-1AC24FEE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1" y="6154815"/>
            <a:ext cx="2574369" cy="523384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FBEFAC4-F7AD-C24D-BE28-358262C77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F97D54-560C-9749-BD60-0BBA622B5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39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– light gre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B353C-DCFB-A34A-8DF1-AD024339FD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ED10ED7-0D2C-2B42-B172-79A652121B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601888"/>
            <a:ext cx="7452164" cy="43480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introduction text, chapter break or statement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638687-87A6-6F46-AAD1-EA4CFA931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9E11670-E923-8349-8D11-B72112F3D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7A17EA1-5116-8F40-8702-D94B6BF3A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B408155-3457-2846-9BCF-11FB56DCF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0975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7DE77F0-5E8F-F445-AB32-F307362655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36DDD88-F5A8-0D44-B7D8-EAAB62AC4A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8388349" cy="43576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7768CFC-6AEF-D744-A23B-B3F7B1CC1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D8E003C-1168-5E45-9A26-6F1AA94F6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244053C-E493-6C4D-9CEF-16DB2081F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3710B7-7EB9-FA45-A0FE-45B364844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4224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4C29ADA-2C74-8848-9D73-1968630AA9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80B404-1F62-4A41-813F-C9C69982E6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232573" cy="4357686"/>
          </a:xfrm>
        </p:spPr>
        <p:txBody>
          <a:bodyPr numCol="2" spcCol="720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99F18A-DC93-8D43-B5EA-B3DEB27C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EF6A94CB-E55B-8549-B957-5BE33C1D4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6999A4BE-B528-B04B-85B9-C6C54914F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F507F58-E567-5F48-A2BB-D93CE6CA1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8798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4C29ADA-2C74-8848-9D73-1968630AA9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80B404-1F62-4A41-813F-C9C69982E6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232573" cy="4357686"/>
          </a:xfrm>
        </p:spPr>
        <p:txBody>
          <a:bodyPr numCol="3" spcCol="360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6CFDA8-D52D-404B-9F32-67F3F898B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5AF4A7E-2352-6D48-9365-ED48CCC9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1CFFB53-9114-8B44-A6EB-A212D0D24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29C99F5-47F2-ED4E-A070-12B5B7C3CD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3970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8EFA127-AF66-DF47-AE0A-5AE59DEEA3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BF9F6A-185E-D049-AB08-15D7583E12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5520573" cy="435768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Content Placeholder 11" descr="Add chart, table or image here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1251" y="1592262"/>
            <a:ext cx="5520267" cy="435768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chart/table/photo</a:t>
            </a: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D6696-3FA5-8E4E-B7A1-26C67A1C9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F8F4CB0-8FB8-6747-883B-C50A25AF3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0C3FEA33-AC9B-6043-9DDD-CE162D572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8FE6DA1-D5C2-9742-9034-655CED407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6931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DE77F893-67C0-CE4F-A59D-E2C0A7A456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F15A368-1733-764C-B16B-70BDFCDA4C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8" y="1602535"/>
            <a:ext cx="6479602" cy="4347415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5" name="Picture Placeholder 3" descr="Add image here"/>
          <p:cNvSpPr>
            <a:spLocks noGrp="1"/>
          </p:cNvSpPr>
          <p:nvPr>
            <p:ph type="pic" sz="quarter" idx="10"/>
          </p:nvPr>
        </p:nvSpPr>
        <p:spPr>
          <a:xfrm>
            <a:off x="8075613" y="1602536"/>
            <a:ext cx="3636387" cy="2088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8" name="Picture Placeholder 3" descr="Add image here or remove placeholder box if not required">
            <a:extLst>
              <a:ext uri="{FF2B5EF4-FFF2-40B4-BE49-F238E27FC236}">
                <a16:creationId xmlns:a16="http://schemas.microsoft.com/office/drawing/2014/main" id="{856F6CC8-311C-B64C-8916-5A1222AAAC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75613" y="3843729"/>
            <a:ext cx="3636000" cy="2088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331FF65-03E8-8A49-B200-30B7E9B5F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292342F-D3CE-4E49-9241-D37271737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3FCB8051-DAAA-514B-972B-6B1708BD24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848389-282B-0C4B-90ED-D81CEE670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9530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F8E0B70-5C30-5847-8AEF-774CFAD7E2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58CE39-2EA0-9949-BF9D-697281F619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426" y="1592263"/>
            <a:ext cx="5616574" cy="43576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6A0B221D-7C49-BD4E-B0DD-913726BFFA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1859622"/>
            <a:ext cx="5040000" cy="3620977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11" name="Picture Placeholder 10" descr="Add image here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592262"/>
            <a:ext cx="5615999" cy="4357688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448677C-D124-FC43-990E-2CA08441FE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66" y="5481275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 dirty="0"/>
              <a:t> Image credit</a:t>
            </a:r>
            <a:br>
              <a:rPr lang="en-US" dirty="0"/>
            </a:br>
            <a:r>
              <a:rPr lang="en-US" dirty="0"/>
              <a:t> goes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4FC2831-8571-0047-869E-580ABE877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60A5A30C-C96A-AB45-BA1C-43ADF8639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1D07C53-5F2E-564B-AA5D-C8C104D2E3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3B8BE1E-EB54-5A43-AA5B-AD876ECA3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0193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0003" y="1592262"/>
            <a:ext cx="5544560" cy="43837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1859622"/>
            <a:ext cx="5040000" cy="3798228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10" name="Picture Placeholder 3" descr="Add first of three images here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8" y="1592263"/>
            <a:ext cx="5544561" cy="2367736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2" name="Picture Placeholder 3" descr="Add second image here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67438" y="4145976"/>
            <a:ext cx="3636962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6" name="Picture Placeholder 3" descr="Add third image here or remaove if not required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948863" y="4145977"/>
            <a:ext cx="1763136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FD15CC-2D5D-A34D-A6E7-81613F6D4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AC1C16A6-7F4C-0949-B1B0-7C8CE7921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FC367B92-1561-E34D-BE06-2C6F86B68F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03F0AE9C-EBB9-834E-A3DE-B16392E83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8280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2C96613-2613-8145-BDBC-95527046A2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C99F548-E5CC-0448-82E6-D55920EF41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33DDAB-073B-FE41-A6AF-4E5A138C354A}"/>
              </a:ext>
            </a:extLst>
          </p:cNvPr>
          <p:cNvSpPr txBox="1"/>
          <p:nvPr userDrawn="1"/>
        </p:nvSpPr>
        <p:spPr>
          <a:xfrm>
            <a:off x="479426" y="1601129"/>
            <a:ext cx="971549" cy="4594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Today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02942C-93EA-4F4E-9FE7-97ED1598FA64}"/>
              </a:ext>
            </a:extLst>
          </p:cNvPr>
          <p:cNvSpPr txBox="1"/>
          <p:nvPr userDrawn="1"/>
        </p:nvSpPr>
        <p:spPr>
          <a:xfrm>
            <a:off x="1442733" y="2121634"/>
            <a:ext cx="3120806" cy="14136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January 2020</a:t>
            </a:r>
          </a:p>
          <a:p>
            <a:pPr algn="l"/>
            <a:r>
              <a:rPr lang="en-US" sz="2400" dirty="0"/>
              <a:t>Key milestone 01 and brief explanation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29B702-B3DE-0E4B-A032-9DF36505806E}"/>
              </a:ext>
            </a:extLst>
          </p:cNvPr>
          <p:cNvSpPr txBox="1"/>
          <p:nvPr userDrawn="1"/>
        </p:nvSpPr>
        <p:spPr>
          <a:xfrm>
            <a:off x="2236102" y="4159188"/>
            <a:ext cx="3178958" cy="12608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February 2020</a:t>
            </a:r>
          </a:p>
          <a:p>
            <a:pPr algn="l"/>
            <a:r>
              <a:rPr lang="en-US" sz="2400" dirty="0"/>
              <a:t>Key milestone or goals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9AB991-EC53-7549-843F-B3CDF98CBD5F}"/>
              </a:ext>
            </a:extLst>
          </p:cNvPr>
          <p:cNvSpPr txBox="1"/>
          <p:nvPr userDrawn="1"/>
        </p:nvSpPr>
        <p:spPr>
          <a:xfrm>
            <a:off x="5232400" y="1616529"/>
            <a:ext cx="2700338" cy="4192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March 2020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ED1ECC-0BD9-3743-8D2D-E05823441A35}"/>
              </a:ext>
            </a:extLst>
          </p:cNvPr>
          <p:cNvSpPr txBox="1"/>
          <p:nvPr userDrawn="1"/>
        </p:nvSpPr>
        <p:spPr>
          <a:xfrm>
            <a:off x="5668960" y="4159188"/>
            <a:ext cx="3198816" cy="12608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April 2020</a:t>
            </a:r>
          </a:p>
          <a:p>
            <a:pPr algn="l"/>
            <a:r>
              <a:rPr lang="en-US" sz="2400" dirty="0"/>
              <a:t>Key milestone or goals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73D4268-F8E4-6849-A550-C1431A22F0C8}"/>
              </a:ext>
            </a:extLst>
          </p:cNvPr>
          <p:cNvSpPr txBox="1"/>
          <p:nvPr userDrawn="1"/>
        </p:nvSpPr>
        <p:spPr>
          <a:xfrm>
            <a:off x="6958380" y="2121633"/>
            <a:ext cx="2312230" cy="10421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May 2020</a:t>
            </a:r>
          </a:p>
          <a:p>
            <a:pPr algn="l"/>
            <a:r>
              <a:rPr lang="en-US" sz="2400" dirty="0"/>
              <a:t>Key stakeholder sign off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5C7AD6-27F5-2C4B-908F-E5DAD2F70D7A}"/>
              </a:ext>
            </a:extLst>
          </p:cNvPr>
          <p:cNvSpPr txBox="1"/>
          <p:nvPr userDrawn="1"/>
        </p:nvSpPr>
        <p:spPr>
          <a:xfrm>
            <a:off x="9045208" y="4159188"/>
            <a:ext cx="2700338" cy="12608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June 2020</a:t>
            </a:r>
          </a:p>
          <a:p>
            <a:pPr algn="l"/>
            <a:r>
              <a:rPr lang="en-US" sz="2400" dirty="0"/>
              <a:t>Project delivery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68505F-017D-C448-8C2E-7EBFF3A15AB8}"/>
              </a:ext>
            </a:extLst>
          </p:cNvPr>
          <p:cNvSpPr txBox="1"/>
          <p:nvPr userDrawn="1"/>
        </p:nvSpPr>
        <p:spPr>
          <a:xfrm>
            <a:off x="9804400" y="1618404"/>
            <a:ext cx="2022743" cy="7749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July 2020</a:t>
            </a:r>
          </a:p>
          <a:p>
            <a:pPr algn="l"/>
            <a:r>
              <a:rPr lang="en-US" sz="2400" dirty="0"/>
              <a:t>Roll out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2A73C77-45B4-6F40-9DFA-2549E2C44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429000"/>
            <a:ext cx="10741025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B80CA9-D612-334D-B547-0EA0546D5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479425" y="2068379"/>
            <a:ext cx="2078" cy="1360623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BA5457-1215-D54E-B9A3-E70A18F8A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450975" y="3267440"/>
            <a:ext cx="0" cy="185601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531D2A4-0774-3544-AEBF-B11C2AAA4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2236102" y="3457135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04AD4E3-1DB3-0745-8BA0-36872B5EB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248470" y="2068379"/>
            <a:ext cx="0" cy="1352047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C7F8EBD-245C-374E-B6EF-34F631DFF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668960" y="3428999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521D648-1B33-B848-9E28-22C1055A0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959600" y="3249637"/>
            <a:ext cx="0" cy="20340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8AD7176-913D-F745-878C-3D30A4B17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045208" y="3457135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22E4D0C-D51E-7E41-8739-255B8C76D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804400" y="2393372"/>
            <a:ext cx="0" cy="1033332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FD903F-4131-8F43-9B3B-E4737201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DA3CE8FB-3ED9-B64C-A455-975274292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685733F-6C6F-9549-84A0-153D0830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F0EE21-71A6-114A-A05C-5132C1425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4456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2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7" y="1592263"/>
            <a:ext cx="4608512" cy="4368673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239895-CBF1-9A44-AE0E-97321883F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2541D261-763F-C74D-B9EC-20280292EC4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67437" y="1592263"/>
            <a:ext cx="5545137" cy="43576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566D20-9ED7-F24C-8234-C6723323E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ECB5870-BC80-F64B-A5ED-145F2F2C5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67B1EEDC-5770-814D-AB47-82F4CC349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21A1AE5-AD2C-2247-A1E6-B60F43EDA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33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3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7" y="1592263"/>
            <a:ext cx="3636961" cy="4368673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F3EFB-C9F8-E04B-8B93-5D6DF7840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027F85-A326-5B4C-A284-BD4EA17ED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3A1DA97-7FEA-2F42-8E12-4BABE52A9AD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232400" y="1592263"/>
            <a:ext cx="6480174" cy="43576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0EA739-BE1A-6748-96FD-C4F5683CC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74A38FA-9A86-7049-9050-DE6098499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C7EDDFB0-8C35-B242-B9C7-9FF8CD6E3E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DE590B1C-3001-3A4C-AE2A-BA95BADFA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2242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2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6" y="1592263"/>
            <a:ext cx="5545137" cy="4368673"/>
          </a:xfrm>
        </p:spPr>
        <p:txBody>
          <a:bodyPr anchor="t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CCDF47-40D6-0E40-9E93-34D45B6FB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D76DD8CF-32FC-E74F-A900-AB93DBD3A1F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67437" y="1592263"/>
            <a:ext cx="5545137" cy="43576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77C0B9-DA67-F547-AE09-F6A98E6DD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F97CD63-0CA6-AF41-BEDB-C082F3903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FD9081A-76D9-EC44-ADFB-D21AF3669F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4D06AF0-C632-9540-8FFF-4243777E2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0641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3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8A1F960-AF27-6F48-B335-BF1BE9804D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7" y="1592263"/>
            <a:ext cx="3636962" cy="4368673"/>
          </a:xfrm>
        </p:spPr>
        <p:txBody>
          <a:bodyPr anchor="t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93FBF2-1F8B-424F-8A94-A7A44155C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7" y="0"/>
            <a:ext cx="8075613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BBCDC9-67AD-304F-A641-19C555A7867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259263" y="1592263"/>
            <a:ext cx="7453312" cy="43576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0A0D21-9030-4D45-A211-D39B6B082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D444D99-E38A-8444-8164-098AC0D22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6EB66008-C52E-2B4C-B01E-C5B69D18D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D1526E6-C718-F347-8F04-D3C8E284C3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2258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2C96613-2613-8145-BDBC-95527046A2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C99F548-E5CC-0448-82E6-D55920EF41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3" name="Content Placeholder 2" descr="Add chart, table or image here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78546" y="1592262"/>
            <a:ext cx="11232972" cy="435768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chart/table/photo</a:t>
            </a:r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30EEEBC-D860-D246-9F54-381A66182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66" y="5481275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 dirty="0"/>
              <a:t> Image credit</a:t>
            </a:r>
            <a:br>
              <a:rPr lang="en-US" dirty="0"/>
            </a:br>
            <a:r>
              <a:rPr lang="en-US" dirty="0"/>
              <a:t> goes here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FD903F-4131-8F43-9B3B-E4737201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7196130-FE70-6D4A-9516-97747C1B4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685733F-6C6F-9549-84A0-153D0830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F0EE21-71A6-114A-A05C-5132C1425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979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129248-FBFD-954A-B55D-D93105C099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09043EE-AABB-3D43-B913-B5AE4336098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4" name="Picture Placeholder 3" descr="Add first image here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0000" y="1592263"/>
            <a:ext cx="5544563" cy="4357688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3" name="Picture Placeholder 3" descr="Add second image here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8" y="1592263"/>
            <a:ext cx="5544562" cy="4357688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0695510-C34D-974F-A1F8-C76E12C2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AC64705A-2C91-6B4A-8EF4-B78DC4CCD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0DE0675-243B-3445-95CC-DB82EBEEEF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28472E9-D590-4E4B-8E7C-FE262AB41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1129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content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F162B308-0512-BD4B-A204-B0C00FA050D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D35E84DA-6071-AD49-ADD8-6ED4561CF1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9" name="Content Placeholder 2" descr="Content box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79424" y="1592262"/>
            <a:ext cx="3636963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7" name="Content Placeholder 2" descr="Content box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259262" y="1592262"/>
            <a:ext cx="3673475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30" name="Content Placeholder 2" descr="Content box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075612" y="1592262"/>
            <a:ext cx="3636387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18" name="Content Placeholder 2" descr="Content box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91501" y="3856869"/>
            <a:ext cx="3637361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6" name="Content Placeholder 2" descr="Content box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271736" y="3844862"/>
            <a:ext cx="3661002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8" name="Content Placeholder 2" descr="Content box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075612" y="3856869"/>
            <a:ext cx="3636387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56DA0C-D1BE-D54E-A66F-1F9B0DA3C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85DFF5E0-8534-D74E-9F22-764DB7E5D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A5E7991D-0B78-C048-8751-2356A80F59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6F30593-54C3-7444-BD6C-62F7EBAC1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66161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FF6C17C8-51A5-284E-8E96-266EA704A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0" dirty="0"/>
              <a:t>Full page image</a:t>
            </a:r>
            <a:endParaRPr lang="en-GB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0088D9D9-CB9E-2F46-A0E3-379EAB6216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7" name="Text Placeholder 2" descr="Text box with instruction on how to add a full slide image. Delete this box from slide">
            <a:extLst>
              <a:ext uri="{FF2B5EF4-FFF2-40B4-BE49-F238E27FC236}">
                <a16:creationId xmlns:a16="http://schemas.microsoft.com/office/drawing/2014/main" id="{78A0F6EB-7578-CC42-82B5-AFD3AB11FD8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425" y="1592263"/>
            <a:ext cx="5545138" cy="1393825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32000" indent="0">
              <a:buNone/>
              <a:defRPr/>
            </a:lvl2pPr>
            <a:lvl3pPr marL="864000" indent="0">
              <a:buNone/>
              <a:defRPr/>
            </a:lvl3pPr>
            <a:lvl4pPr marL="0" indent="0">
              <a:buNone/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US"/>
              <a:t>Use this slide for full slide images. </a:t>
            </a:r>
            <a:br>
              <a:rPr lang="en-US"/>
            </a:br>
            <a:r>
              <a:rPr lang="en-US"/>
              <a:t>Click on icon to add image. </a:t>
            </a:r>
            <a:br>
              <a:rPr lang="en-US"/>
            </a:br>
            <a:r>
              <a:rPr lang="en-US"/>
              <a:t>Delete this box.</a:t>
            </a:r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F270151-B9E4-FA4B-9B03-04A9FDD063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467" y="6220048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 dirty="0"/>
              <a:t> Image credit</a:t>
            </a:r>
            <a:br>
              <a:rPr lang="en-US" dirty="0"/>
            </a:br>
            <a:r>
              <a:rPr lang="en-US" dirty="0"/>
              <a:t> goes here</a:t>
            </a:r>
          </a:p>
        </p:txBody>
      </p:sp>
    </p:spTree>
    <p:extLst>
      <p:ext uri="{BB962C8B-B14F-4D97-AF65-F5344CB8AC3E}">
        <p14:creationId xmlns:p14="http://schemas.microsoft.com/office/powerpoint/2010/main" val="4169297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– thank you and contact detail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E6882B2-221E-724F-B8AA-2F0E5363E18D}"/>
              </a:ext>
            </a:extLst>
          </p:cNvPr>
          <p:cNvSpPr txBox="1"/>
          <p:nvPr userDrawn="1"/>
        </p:nvSpPr>
        <p:spPr>
          <a:xfrm>
            <a:off x="480291" y="5610903"/>
            <a:ext cx="11232284" cy="51593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/>
            <a:r>
              <a:rPr lang="en-US" sz="2400" b="1" err="1">
                <a:solidFill>
                  <a:schemeClr val="bg1"/>
                </a:solidFill>
              </a:rPr>
              <a:t>arts.ac.uk</a:t>
            </a:r>
            <a:endParaRPr lang="en-US" sz="2400" b="1">
              <a:solidFill>
                <a:schemeClr val="bg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991515-FC5A-7B45-B827-6D443E937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7AA1D43C-71F1-9D4B-BD31-C7E5E8F2A5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592264"/>
            <a:ext cx="2699188" cy="435768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9161BF-F8C2-9348-B7ED-1BC2249C8A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1" y="6154815"/>
            <a:ext cx="2574369" cy="52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15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0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575" y="1597880"/>
            <a:ext cx="11232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49DCB-2F53-A44C-9480-CDBE29F0F2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19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098" r:id="rId2"/>
    <p:sldLayoutId id="2147484093" r:id="rId3"/>
    <p:sldLayoutId id="2147484176" r:id="rId4"/>
    <p:sldLayoutId id="2147484175" r:id="rId5"/>
    <p:sldLayoutId id="2147484073" r:id="rId6"/>
    <p:sldLayoutId id="2147484177" r:id="rId7"/>
    <p:sldLayoutId id="2147484174" r:id="rId8"/>
    <p:sldLayoutId id="2147484094" r:id="rId9"/>
    <p:sldLayoutId id="2147484062" r:id="rId10"/>
    <p:sldLayoutId id="2147484095" r:id="rId11"/>
    <p:sldLayoutId id="2147484182" r:id="rId12"/>
    <p:sldLayoutId id="2147484178" r:id="rId13"/>
    <p:sldLayoutId id="2147484179" r:id="rId14"/>
    <p:sldLayoutId id="2147484180" r:id="rId15"/>
    <p:sldLayoutId id="2147484181" r:id="rId16"/>
    <p:sldLayoutId id="2147484074" r:id="rId17"/>
    <p:sldLayoutId id="2147484075" r:id="rId18"/>
    <p:sldLayoutId id="2147484097" r:id="rId19"/>
    <p:sldLayoutId id="2147484082" r:id="rId20"/>
    <p:sldLayoutId id="2147484173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 spc="-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>
          <a:schemeClr val="tx1"/>
        </a:buClr>
        <a:buSzPct val="80000"/>
        <a:buFont typeface="Wingdings 2" panose="05020102010507070707" pitchFamily="18" charset="2"/>
        <a:buChar char="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Tx/>
        <a:buSzPct val="80000"/>
        <a:buFont typeface="Wingdings 2" panose="05020102010507070707" pitchFamily="18" charset="2"/>
        <a:buChar char="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6pPr>
      <a:lvl7pPr marL="432000" indent="-432000" algn="l" defTabSz="126000" rtl="0" eaLnBrk="1" latinLnBrk="0" hangingPunct="1">
        <a:lnSpc>
          <a:spcPct val="110000"/>
        </a:lnSpc>
        <a:spcBef>
          <a:spcPts val="0"/>
        </a:spcBef>
        <a:buFont typeface="+mj-lt"/>
        <a:buAutoNum type="arabicPeriod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b="1" kern="1200" spc="-10" baseline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7378" userDrawn="1">
          <p15:clr>
            <a:srgbClr val="F26B43"/>
          </p15:clr>
        </p15:guide>
        <p15:guide id="4" pos="302" userDrawn="1">
          <p15:clr>
            <a:srgbClr val="F26B43"/>
          </p15:clr>
        </p15:guide>
        <p15:guide id="5" pos="824" userDrawn="1">
          <p15:clr>
            <a:srgbClr val="F26B43"/>
          </p15:clr>
        </p15:guide>
        <p15:guide id="6" pos="914" userDrawn="1">
          <p15:clr>
            <a:srgbClr val="F26B43"/>
          </p15:clr>
        </p15:guide>
        <p15:guide id="7" pos="1413" userDrawn="1">
          <p15:clr>
            <a:srgbClr val="F26B43"/>
          </p15:clr>
        </p15:guide>
        <p15:guide id="8" pos="1504" userDrawn="1">
          <p15:clr>
            <a:srgbClr val="F26B43"/>
          </p15:clr>
        </p15:guide>
        <p15:guide id="9" pos="2003" userDrawn="1">
          <p15:clr>
            <a:srgbClr val="F26B43"/>
          </p15:clr>
        </p15:guide>
        <p15:guide id="10" pos="2094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pos="2683" userDrawn="1">
          <p15:clr>
            <a:srgbClr val="F26B43"/>
          </p15:clr>
        </p15:guide>
        <p15:guide id="13" pos="3205" userDrawn="1">
          <p15:clr>
            <a:srgbClr val="F26B43"/>
          </p15:clr>
        </p15:guide>
        <p15:guide id="14" pos="3296" userDrawn="1">
          <p15:clr>
            <a:srgbClr val="F26B43"/>
          </p15:clr>
        </p15:guide>
        <p15:guide id="15" pos="3795" userDrawn="1">
          <p15:clr>
            <a:srgbClr val="F26B43"/>
          </p15:clr>
        </p15:guide>
        <p15:guide id="16" pos="3885" userDrawn="1">
          <p15:clr>
            <a:srgbClr val="F26B43"/>
          </p15:clr>
        </p15:guide>
        <p15:guide id="17" pos="4384" userDrawn="1">
          <p15:clr>
            <a:srgbClr val="F26B43"/>
          </p15:clr>
        </p15:guide>
        <p15:guide id="18" pos="4475" userDrawn="1">
          <p15:clr>
            <a:srgbClr val="F26B43"/>
          </p15:clr>
        </p15:guide>
        <p15:guide id="19" pos="4997" userDrawn="1">
          <p15:clr>
            <a:srgbClr val="F26B43"/>
          </p15:clr>
        </p15:guide>
        <p15:guide id="20" pos="5087" userDrawn="1">
          <p15:clr>
            <a:srgbClr val="F26B43"/>
          </p15:clr>
        </p15:guide>
        <p15:guide id="21" pos="5586" userDrawn="1">
          <p15:clr>
            <a:srgbClr val="F26B43"/>
          </p15:clr>
        </p15:guide>
        <p15:guide id="22" pos="5677" userDrawn="1">
          <p15:clr>
            <a:srgbClr val="F26B43"/>
          </p15:clr>
        </p15:guide>
        <p15:guide id="23" pos="6176" userDrawn="1">
          <p15:clr>
            <a:srgbClr val="F26B43"/>
          </p15:clr>
        </p15:guide>
        <p15:guide id="24" pos="6267" userDrawn="1">
          <p15:clr>
            <a:srgbClr val="F26B43"/>
          </p15:clr>
        </p15:guide>
        <p15:guide id="25" pos="6766" userDrawn="1">
          <p15:clr>
            <a:srgbClr val="F26B43"/>
          </p15:clr>
        </p15:guide>
        <p15:guide id="26" pos="6856" userDrawn="1">
          <p15:clr>
            <a:srgbClr val="F26B43"/>
          </p15:clr>
        </p15:guide>
        <p15:guide id="27" orient="horz" pos="1003" userDrawn="1">
          <p15:clr>
            <a:srgbClr val="F26B43"/>
          </p15:clr>
        </p15:guide>
        <p15:guide id="28" orient="horz" pos="3748" userDrawn="1">
          <p15:clr>
            <a:srgbClr val="F26B43"/>
          </p15:clr>
        </p15:guide>
        <p15:guide id="29" orient="horz" pos="686" userDrawn="1">
          <p15:clr>
            <a:srgbClr val="F26B43"/>
          </p15:clr>
        </p15:guide>
        <p15:guide id="30" orient="horz" pos="4156" userDrawn="1">
          <p15:clr>
            <a:srgbClr val="F26B43"/>
          </p15:clr>
        </p15:guide>
        <p15:guide id="31" orient="horz" pos="25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0C226-C8F3-4DBE-969F-66B866BB7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291" y="1594600"/>
            <a:ext cx="11232284" cy="3620215"/>
          </a:xfrm>
        </p:spPr>
        <p:txBody>
          <a:bodyPr/>
          <a:lstStyle/>
          <a:p>
            <a:r>
              <a:rPr lang="en-GB" dirty="0"/>
              <a:t>AI, authorship and </a:t>
            </a:r>
            <a:r>
              <a:rPr lang="en-GB"/>
              <a:t>probabilistic systems </a:t>
            </a:r>
            <a:r>
              <a:rPr lang="en-GB" dirty="0"/>
              <a:t>of publishing</a:t>
            </a:r>
            <a:br>
              <a:rPr lang="en-GB" dirty="0"/>
            </a:br>
            <a:r>
              <a:rPr lang="en-GB" sz="3600" dirty="0"/>
              <a:t>Dr Frania Hall, Media School, LCC, UAL.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446647-EF95-4665-8FE1-31FBC02423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IPRH</a:t>
            </a:r>
          </a:p>
        </p:txBody>
      </p:sp>
    </p:spTree>
    <p:extLst>
      <p:ext uri="{BB962C8B-B14F-4D97-AF65-F5344CB8AC3E}">
        <p14:creationId xmlns:p14="http://schemas.microsoft.com/office/powerpoint/2010/main" val="4260357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AD4DD-7CAF-701B-A2B3-42CA4C56C2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8FE29A-AB6B-F10A-BD82-22B68DFCF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609600"/>
            <a:ext cx="70866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86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8A43637-1D37-6A75-7122-C28362D4C5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F6C282A-6E98-43EF-817B-54754F40A3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Introducing Barrett Williams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057B672-6205-500B-F78F-7C5AACF8D7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Background: Systems engineer, ex-US Air Force, Chief Information Officer.</a:t>
            </a:r>
          </a:p>
          <a:p>
            <a:r>
              <a:rPr lang="en-US" dirty="0"/>
              <a:t>Scale of Production: Over 4,400 titles published on Amazon</a:t>
            </a:r>
          </a:p>
          <a:p>
            <a:r>
              <a:rPr lang="en-US" dirty="0"/>
              <a:t>The 'Book Factory' Philosophy: "I’m not an author, I’m an engineer. I don’t write books, I manufacture them. I call this whole thing my book factory."</a:t>
            </a:r>
          </a:p>
          <a:p>
            <a:r>
              <a:rPr lang="en-US" dirty="0"/>
              <a:t>Primary Motivation: Driven by curiosity, systemic problem-solving and a desire to learn by building.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606EBA-9329-8C56-1BE2-93C914FBA3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9F4D9D-4510-944B-0D6B-D84824B472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3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8360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24228-2881-CEE5-A46E-5B0E1E30CA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3D84934-8339-77EA-763E-DED3AB1AD9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575" y="371869"/>
            <a:ext cx="11232000" cy="720000"/>
          </a:xfrm>
        </p:spPr>
        <p:txBody>
          <a:bodyPr/>
          <a:lstStyle/>
          <a:p>
            <a:r>
              <a:rPr lang="en-US"/>
              <a:t>Variety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1DDF77-4D3A-8C58-440D-463C2A31A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326" y="405586"/>
            <a:ext cx="3581400" cy="5473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AAEDB3-2CEC-DF29-BBB5-037EF7748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21" y="1177906"/>
            <a:ext cx="2413000" cy="3683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4F6126-D967-CF3B-BDE2-AD4F3EC1F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2121" y="2319506"/>
            <a:ext cx="2614536" cy="42164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0AFED3-8E8A-5B1B-EDB1-07A139C6C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Dr Frania Hall - AI Publishing Models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A0BF21-4214-8846-E78D-5CE1081BF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9600" y="2902531"/>
            <a:ext cx="2336800" cy="3759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6255CB-FD10-0D4D-3AF4-73988DBCB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3842" y="226028"/>
            <a:ext cx="1778006" cy="27869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0438230-FA9E-E28F-DF51-033AFAB08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1779" y="3146798"/>
            <a:ext cx="2194706" cy="35169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AA554A-D3D6-7D30-CD14-C1D236D41E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3881" y="369376"/>
            <a:ext cx="2646860" cy="4216401"/>
          </a:xfrm>
          <a:prstGeom prst="rect">
            <a:avLst/>
          </a:prstGeom>
        </p:spPr>
      </p:pic>
      <p:pic>
        <p:nvPicPr>
          <p:cNvPr id="17" name="Picture 16" descr="A book cover of a zombie survival 101&#10;&#10;AI-generated content may be incorrect.">
            <a:extLst>
              <a:ext uri="{FF2B5EF4-FFF2-40B4-BE49-F238E27FC236}">
                <a16:creationId xmlns:a16="http://schemas.microsoft.com/office/drawing/2014/main" id="{BDA350CC-8735-03B9-B48C-EFEEC8B9C6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8234" y="3000075"/>
            <a:ext cx="2413000" cy="3530600"/>
          </a:xfrm>
          <a:prstGeom prst="rect">
            <a:avLst/>
          </a:prstGeom>
        </p:spPr>
      </p:pic>
      <p:pic>
        <p:nvPicPr>
          <p:cNvPr id="10" name="Picture 9" descr="A book cover with orange spheres and blue circles&#10;&#10;AI-generated content may be incorrect.">
            <a:extLst>
              <a:ext uri="{FF2B5EF4-FFF2-40B4-BE49-F238E27FC236}">
                <a16:creationId xmlns:a16="http://schemas.microsoft.com/office/drawing/2014/main" id="{8FDB8F1A-8F9C-63D5-17E1-05F78EDF10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1612" y="2482699"/>
            <a:ext cx="1875367" cy="2701193"/>
          </a:xfrm>
          <a:prstGeom prst="rect">
            <a:avLst/>
          </a:prstGeom>
        </p:spPr>
      </p:pic>
      <p:pic>
        <p:nvPicPr>
          <p:cNvPr id="19" name="Picture 18" descr="A cover of a book&#10;&#10;AI-generated content may be incorrect.">
            <a:extLst>
              <a:ext uri="{FF2B5EF4-FFF2-40B4-BE49-F238E27FC236}">
                <a16:creationId xmlns:a16="http://schemas.microsoft.com/office/drawing/2014/main" id="{73ECEC97-2CB0-39EA-A5C1-AE21C6821F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41446" y="2511484"/>
            <a:ext cx="2032240" cy="337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277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9A2D53-7F67-8720-3A92-823856F696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E12AA12-C6AD-3B8B-9E94-C7DDBB481C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4 main themes emerging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C1450E-6655-5B4A-91F1-CEC6145B52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Author identity</a:t>
            </a:r>
          </a:p>
          <a:p>
            <a:r>
              <a:rPr lang="en-US" dirty="0"/>
              <a:t>Probabilistic systems</a:t>
            </a:r>
          </a:p>
          <a:p>
            <a:r>
              <a:rPr lang="en-US"/>
              <a:t>Platform </a:t>
            </a:r>
            <a:r>
              <a:rPr lang="en-US" dirty="0"/>
              <a:t>controls</a:t>
            </a:r>
          </a:p>
          <a:p>
            <a:r>
              <a:rPr lang="en-US" dirty="0"/>
              <a:t>Human/Machine interplay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3CF0C-CC50-4B98-3AFD-12BA5CFA14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E0CC5-602C-51DF-5C4B-5FB5AA548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5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6216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917FC7-4507-8F22-5E3B-A5EC8A299A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DC62B3-018C-BA29-EC23-FEC1535EAB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D9377-3171-2831-FBD3-C9C5186F0F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‘</a:t>
            </a:r>
            <a:r>
              <a:rPr lang="en-GB" i="1" dirty="0"/>
              <a:t>My gut tells me the computer wrote it. I asked it to write it, and it wrote it. But should it be listed as an author? I don't know.’</a:t>
            </a:r>
          </a:p>
          <a:p>
            <a:endParaRPr lang="en-GB" i="1" dirty="0"/>
          </a:p>
          <a:p>
            <a:endParaRPr lang="en-GB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9D290-4CD9-DD09-E9F9-1530AA4508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42D89-92EE-CE3A-F912-1F7DA3225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6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7801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2ADFDB-3770-97CF-56D8-1ED04D8950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F1B785A-07B5-C5E5-026C-84FD6CBFEB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Shift in author identity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7EA4B-A60B-244F-6920-C2CACFA1FA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Ethical Positioning: Clear, upfront transparency about using AI; deep respect for the creative effort and </a:t>
            </a:r>
            <a:r>
              <a:rPr lang="en-US" dirty="0" err="1"/>
              <a:t>labour</a:t>
            </a:r>
            <a:r>
              <a:rPr lang="en-US" dirty="0"/>
              <a:t> of traditional writers.</a:t>
            </a:r>
          </a:p>
          <a:p>
            <a:r>
              <a:rPr lang="en-US" dirty="0"/>
              <a:t>Changing Identity: The author shifts from a 'singular creator' to an orchestrator of systems who manages generative probability</a:t>
            </a:r>
          </a:p>
          <a:p>
            <a:r>
              <a:rPr lang="en-US" dirty="0"/>
              <a:t>Modelling traditional publishing: Creates workflows and agents that map onto publishing systems and includes structures, </a:t>
            </a:r>
            <a:r>
              <a:rPr lang="en-US" dirty="0" err="1"/>
              <a:t>paratexts</a:t>
            </a:r>
            <a:r>
              <a:rPr lang="en-US" dirty="0"/>
              <a:t> expected for books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A85C5-1BE8-A60C-1DF3-12A5184130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A32DD-CFC7-A016-3B0D-601087CD6C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7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3844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EEF5216-F94A-24F8-5C8E-56C8185AF8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7185013-4782-A008-D820-A6D600702E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4E2F7-0E9C-E348-FDB1-E52632CA0D5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i="1" dirty="0"/>
          </a:p>
          <a:p>
            <a:r>
              <a:rPr lang="en-GB" i="1" dirty="0"/>
              <a:t>‘They consistently get about a 3.6-star rating, which isn't five stars, but considering the books are written by a computer, I think that's amazing.’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CB8A0-3831-4F03-BEDC-0C7A2F4186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487C9-A59B-89C6-F139-59B0BB333C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8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3109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3F409B-F51B-56E2-7C99-8B01E920B0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7B927F-48B9-A18C-1EEB-FE0CFDD5FF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Probabilistic system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2118A-47DD-6EE7-CE4C-85645AAC5E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Probabilistic Gatekeeping: Produce at scale first, then let the marketplace filter AFTER publication based on reader reaction.</a:t>
            </a:r>
          </a:p>
          <a:p>
            <a:r>
              <a:rPr lang="en-US" dirty="0"/>
              <a:t>Quality Metrics: Consistent 3.6-star Goodreads/Amazon rating is 'good enough’  - it is adequate for enough readers.</a:t>
            </a:r>
          </a:p>
          <a:p>
            <a:r>
              <a:rPr lang="en-US" dirty="0"/>
              <a:t>Readers choose: Easy Amazon refund options, free in unlimited subscriptions packages – readers stay in control</a:t>
            </a:r>
          </a:p>
          <a:p>
            <a:r>
              <a:rPr lang="en-US" dirty="0"/>
              <a:t>Publisher as Probability Manager: Shift from manual curation and editing to managing automated content metadata and launch frequency.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AF6CA-3FCA-DAF7-7838-B3098F6A39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8564F-DB3A-03EA-3493-13C174EC68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9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5319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FD9C36C-370B-A392-B2DA-F594AF88B4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A18FF1-0F65-CC32-C6CD-B5430FB006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971B1-1EF1-195F-E9C9-C374487A5A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i="1"/>
          </a:p>
          <a:p>
            <a:r>
              <a:rPr lang="en-GB" i="1"/>
              <a:t>‘</a:t>
            </a:r>
            <a:r>
              <a:rPr lang="en-GB" i="1" dirty="0"/>
              <a:t>Amazon puts a huge barrier between me and my readers. There's no interaction. I don't know who they are’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1BB28-2E73-A121-88FE-A246D9E2EB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B5A96-067B-62F8-AFEB-F5780F44C1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10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3294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E89C4B-9ADE-3F4F-FC0D-81BA3EA221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6BEAAE-9DBF-0BC2-16B4-FD00F17DD5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Platform controls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E2CDB-D15F-440D-C8D8-81C805CE91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Amazon Policy Tension: Amazon's rules prevent listing 'ChatGPT' as an author, forcing books to be listed under a human's name</a:t>
            </a:r>
          </a:p>
          <a:p>
            <a:r>
              <a:rPr lang="en-US" dirty="0"/>
              <a:t>No access to readers: You do not know readers and cannot get feedback, making metadata, titles, and cover design critical for discovery.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542DA-F38A-180A-23BC-4D9116F84E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B12D13-A820-627F-7820-915FED6701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11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0628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F0E94E-C872-A7D3-4FDD-6E188E0DF3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B0862C-EA80-0258-57C5-658FD9BC02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54D335-89FB-30A6-3661-E3D5884C0DB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i="1" dirty="0"/>
          </a:p>
          <a:p>
            <a:endParaRPr lang="en-GB" i="1" dirty="0"/>
          </a:p>
          <a:p>
            <a:r>
              <a:rPr lang="en-GB" i="1" dirty="0"/>
              <a:t>‘An agentic system is where you spawn different AI instances that specialise. That's just division of labour, the same principle humans follow’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B94DC-3DEE-5A3D-9C99-C059AB7B1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A2ABB-9FE2-F243-660F-6ED55377E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12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3672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BC8E96-8DE0-8988-CE18-AF7428F10F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BCD4F11-BBED-246D-F04F-DE9FC9824D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Human/Machine Interplay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805D7-434D-F940-544A-058D753B90C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Human/Machine collaboration – act of publishing is distributed across a network—human prompts, AI models, and platform constraints.</a:t>
            </a:r>
          </a:p>
          <a:p>
            <a:r>
              <a:rPr lang="en-GB" dirty="0"/>
              <a:t>Publishing becomes a collaborative, hybrid system of algorithms, platform rules and marketplace feedback.</a:t>
            </a:r>
            <a:endParaRPr lang="en-US" dirty="0"/>
          </a:p>
          <a:p>
            <a:r>
              <a:rPr lang="en-US" dirty="0"/>
              <a:t>Machines allow new entrants to participate in publishing activity in new ways, when previously exclusive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AF629-EC45-6969-FF88-F6C392615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65727-4A33-81AC-D367-7EA4849D8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13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9719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7D047CC-4416-0A24-3E02-9C374E6B33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B39C5F-F352-3504-B292-9D0BD9853E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5D63F-041D-EB5D-3B00-AC96D83811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320800"/>
            <a:ext cx="8994774" cy="4629151"/>
          </a:xfrm>
        </p:spPr>
        <p:txBody>
          <a:bodyPr/>
          <a:lstStyle/>
          <a:p>
            <a:r>
              <a:rPr lang="en-US" dirty="0"/>
              <a:t>Author as engineer</a:t>
            </a:r>
          </a:p>
          <a:p>
            <a:r>
              <a:rPr lang="en-US" dirty="0"/>
              <a:t>Concurrent approach to publishing - separate track not aiming to compete</a:t>
            </a:r>
          </a:p>
          <a:p>
            <a:r>
              <a:rPr lang="en-US" dirty="0"/>
              <a:t>Identity is consciously separate and different – avoiding ethical issues</a:t>
            </a:r>
          </a:p>
          <a:p>
            <a:r>
              <a:rPr lang="en-US" dirty="0"/>
              <a:t>Readers in control – sidesteps issues around originality and value</a:t>
            </a:r>
          </a:p>
          <a:p>
            <a:r>
              <a:rPr lang="en-US" dirty="0"/>
              <a:t>Genuine, engaged, thoughtful approach to alternative publishing models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28561-96F8-2D81-0EFE-3A1CFD007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 - https://positiveevaluation.myblog.arts.ac.uk/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11EE9-BAD7-4CEF-2223-77402D0D53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14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0896074"/>
      </p:ext>
    </p:extLst>
  </p:cSld>
  <p:clrMapOvr>
    <a:masterClrMapping/>
  </p:clrMapOvr>
</p:sld>
</file>

<file path=ppt/theme/theme1.xml><?xml version="1.0" encoding="utf-8"?>
<a:theme xmlns:a="http://schemas.openxmlformats.org/drawingml/2006/main" name="UAL Theme">
  <a:themeElements>
    <a:clrScheme name="UAL">
      <a:dk1>
        <a:srgbClr val="000000"/>
      </a:dk1>
      <a:lt1>
        <a:srgbClr val="FFFFFF"/>
      </a:lt1>
      <a:dk2>
        <a:srgbClr val="FFD022"/>
      </a:dk2>
      <a:lt2>
        <a:srgbClr val="E71657"/>
      </a:lt2>
      <a:accent1>
        <a:srgbClr val="FF8500"/>
      </a:accent1>
      <a:accent2>
        <a:srgbClr val="9E65FB"/>
      </a:accent2>
      <a:accent3>
        <a:srgbClr val="20BCFF"/>
      </a:accent3>
      <a:accent4>
        <a:srgbClr val="1F4EDC"/>
      </a:accent4>
      <a:accent5>
        <a:srgbClr val="00C73E"/>
      </a:accent5>
      <a:accent6>
        <a:srgbClr val="19A3A3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t" anchorCtr="0">
        <a:noAutofit/>
      </a:bodyPr>
      <a:lstStyle>
        <a:defPPr algn="l"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AL template" id="{9242B643-8267-2A48-A11E-6E097E49C5C8}" vid="{D4E7A980-5635-0A4A-9DB0-6B9674A6D5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E6FD8723CC5847A7FE7425C9B8BD82" ma:contentTypeVersion="12" ma:contentTypeDescription="Create a new document." ma:contentTypeScope="" ma:versionID="5c5645eea39d4a1e01d5af50e283fdd2">
  <xsd:schema xmlns:xsd="http://www.w3.org/2001/XMLSchema" xmlns:xs="http://www.w3.org/2001/XMLSchema" xmlns:p="http://schemas.microsoft.com/office/2006/metadata/properties" xmlns:ns2="8a4ba4df-95ed-4241-b54f-04803280e80d" xmlns:ns3="10f681cd-7b05-4387-997a-3889df02cc60" targetNamespace="http://schemas.microsoft.com/office/2006/metadata/properties" ma:root="true" ma:fieldsID="e0fae72e0dfc38515368dd092ff95479" ns2:_="" ns3:_="">
    <xsd:import namespace="8a4ba4df-95ed-4241-b54f-04803280e80d"/>
    <xsd:import namespace="10f681cd-7b05-4387-997a-3889df02cc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4ba4df-95ed-4241-b54f-04803280e8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f681cd-7b05-4387-997a-3889df02cc6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5F71AED-7DD2-4D0E-B56F-2388688E4C5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FC71C0E-110D-4433-9233-B4A830CD2E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29317F-2F4A-42DE-A1C0-3B31ECAA10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4ba4df-95ed-4241-b54f-04803280e80d"/>
    <ds:schemaRef ds:uri="10f681cd-7b05-4387-997a-3889df02cc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UAL Theme</Template>
  <TotalTime>128</TotalTime>
  <Words>748</Words>
  <Application>Microsoft Macintosh PowerPoint</Application>
  <PresentationFormat>Widescreen</PresentationFormat>
  <Paragraphs>68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 2</vt:lpstr>
      <vt:lpstr>UAL Theme</vt:lpstr>
      <vt:lpstr>AI, authorship and probabilistic systems of publishing Dr Frania Hall, Media School, LCC, UAL.</vt:lpstr>
      <vt:lpstr>PowerPoint Presentation</vt:lpstr>
      <vt:lpstr>Introducing Barrett Williams</vt:lpstr>
      <vt:lpstr>Variety</vt:lpstr>
      <vt:lpstr>4 main themes emerging</vt:lpstr>
      <vt:lpstr>PowerPoint Presentation</vt:lpstr>
      <vt:lpstr>Shift in author identity</vt:lpstr>
      <vt:lpstr>PowerPoint Presentation</vt:lpstr>
      <vt:lpstr>Probabilistic system</vt:lpstr>
      <vt:lpstr>PowerPoint Presentation</vt:lpstr>
      <vt:lpstr>Platform controls</vt:lpstr>
      <vt:lpstr>PowerPoint Presentation</vt:lpstr>
      <vt:lpstr>Human/Machine Interplay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Frania Hall</dc:creator>
  <cp:lastModifiedBy>Anna Klamet</cp:lastModifiedBy>
  <cp:revision>10</cp:revision>
  <cp:lastPrinted>2026-05-07T08:04:49Z</cp:lastPrinted>
  <dcterms:created xsi:type="dcterms:W3CDTF">2026-09-04T08:10:02Z</dcterms:created>
  <dcterms:modified xsi:type="dcterms:W3CDTF">2026-09-29T14:04:40Z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0x0101009CE6FD8723CC5847A7FE7425C9B8BD82</vt:lpwstr>
  </property>
</Properties>
</file>